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1" r:id="rId5"/>
    <p:sldId id="302" r:id="rId6"/>
    <p:sldId id="339" r:id="rId7"/>
    <p:sldId id="352" r:id="rId8"/>
    <p:sldId id="363" r:id="rId9"/>
    <p:sldId id="365" r:id="rId10"/>
    <p:sldId id="354" r:id="rId11"/>
    <p:sldId id="355" r:id="rId12"/>
    <p:sldId id="356" r:id="rId13"/>
    <p:sldId id="357" r:id="rId14"/>
    <p:sldId id="358" r:id="rId15"/>
    <p:sldId id="368" r:id="rId16"/>
    <p:sldId id="366" r:id="rId17"/>
    <p:sldId id="367" r:id="rId18"/>
    <p:sldId id="330" r:id="rId19"/>
    <p:sldId id="336" r:id="rId20"/>
    <p:sldId id="337" r:id="rId21"/>
    <p:sldId id="340" r:id="rId22"/>
    <p:sldId id="341" r:id="rId23"/>
    <p:sldId id="334" r:id="rId24"/>
    <p:sldId id="359" r:id="rId25"/>
    <p:sldId id="328" r:id="rId26"/>
    <p:sldId id="350" r:id="rId27"/>
    <p:sldId id="351" r:id="rId28"/>
    <p:sldId id="369" r:id="rId29"/>
    <p:sldId id="371" r:id="rId30"/>
    <p:sldId id="370" r:id="rId31"/>
    <p:sldId id="372" r:id="rId32"/>
    <p:sldId id="373" r:id="rId33"/>
    <p:sldId id="311" r:id="rId34"/>
  </p:sldIdLst>
  <p:sldSz cx="9906000" cy="6858000" type="A4"/>
  <p:notesSz cx="6797675" cy="9926638"/>
  <p:defaultTextStyle>
    <a:defPPr>
      <a:defRPr lang="hu-H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gi Judit" initials="DJ" lastIdx="1" clrIdx="0">
    <p:extLst>
      <p:ext uri="{19B8F6BF-5375-455C-9EA6-DF929625EA0E}">
        <p15:presenceInfo xmlns:p15="http://schemas.microsoft.com/office/powerpoint/2012/main" userId="S::judit.horvath@gsdagrar.hu::41c472a9-6f53-46a1-b3cc-0295adc8576c" providerId="AD"/>
      </p:ext>
    </p:extLst>
  </p:cmAuthor>
  <p:cmAuthor id="2" name="Kiss Natália" initials="KN" lastIdx="1" clrIdx="1">
    <p:extLst>
      <p:ext uri="{19B8F6BF-5375-455C-9EA6-DF929625EA0E}">
        <p15:presenceInfo xmlns:p15="http://schemas.microsoft.com/office/powerpoint/2012/main" userId="S-1-5-21-2396729528-637902411-1408332614-1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6336" autoAdjust="0"/>
  </p:normalViewPr>
  <p:slideViewPr>
    <p:cSldViewPr>
      <p:cViewPr varScale="1">
        <p:scale>
          <a:sx n="112" d="100"/>
          <a:sy n="112" d="100"/>
        </p:scale>
        <p:origin x="82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ukorr&#233;pa%20ter&#252;lete,%20t&#225;mogat&#225;s%20cik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ukorr&#233;pa%20ter&#252;lete,%20t&#225;mogat&#225;s%20cik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sapad&#233;k%20&#233;s%20h&#337;m.%20Shorp&#225;c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sapad&#233;k%20&#233;s%20h&#337;m.%20Shorp&#225;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ukorr&#233;pa%20ter&#252;lete,%20t&#225;mogat&#225;s%20cik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taserver\users$\nataliakiss\Cukorr&#233;pa%20anyagok\3_6_5h%20cukor%20&#225;r%20alakul&#225;sa%202022.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ukorr&#233;pa%20t&#225;bl&#225;zatok%20j&#246;vedelmez&#337;s&#233;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ukorr&#233;pa%20t&#225;bl&#225;zatok%20j&#246;vedelmez&#337;s&#233;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ukorr&#233;pa%20t&#225;bl&#225;zatok%20j&#246;vedelmez&#337;s&#233;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server\users$\nataliakiss\Cukorr&#233;pa%20anyagok\Cukorr&#233;pa%20ter&#252;lete,%20t&#225;mogat&#225;s%20cik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>
                <a:effectLst/>
              </a:rPr>
              <a:t>Magyarországon termelt cukorrépa területe</a:t>
            </a:r>
            <a:r>
              <a:rPr lang="en-US" sz="1400" b="0" i="0" baseline="0">
                <a:effectLst/>
              </a:rPr>
              <a:t> </a:t>
            </a:r>
            <a:r>
              <a:rPr lang="hu-HU" sz="1400" b="0" i="0" baseline="0">
                <a:effectLst/>
              </a:rPr>
              <a:t>(ha) </a:t>
            </a:r>
            <a:endParaRPr lang="hu-HU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'Területe '!$B$21</c:f>
              <c:strCache>
                <c:ptCount val="1"/>
                <c:pt idx="0">
                  <c:v>MC  (ha)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5409252669039152E-3"/>
                  <c:y val="-2.4161886925413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558298540084623E-3"/>
                  <c:y val="-1.3644807325123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396755120912377E-2"/>
                  <c:y val="-8.9634892960938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429906542056073E-2"/>
                  <c:y val="-4.4817919262812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575559727631912E-3"/>
                  <c:y val="-6.1968581175949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4766355140186919E-3"/>
                  <c:y val="-8.963583852562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950290021577527E-3"/>
                  <c:y val="-1.102923550267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888979180093696E-2"/>
                  <c:y val="-6.6321525844086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209-44D9-846C-148D500318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'Területe '!$A$22:$A$29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'Területe '!$B$22:$B$29</c:f>
              <c:numCache>
                <c:formatCode>#,##0</c:formatCode>
                <c:ptCount val="8"/>
                <c:pt idx="0">
                  <c:v>15009</c:v>
                </c:pt>
                <c:pt idx="1">
                  <c:v>13768</c:v>
                </c:pt>
                <c:pt idx="2">
                  <c:v>15484</c:v>
                </c:pt>
                <c:pt idx="3">
                  <c:v>13604</c:v>
                </c:pt>
                <c:pt idx="4">
                  <c:v>11382</c:v>
                </c:pt>
                <c:pt idx="5">
                  <c:v>11738</c:v>
                </c:pt>
                <c:pt idx="6">
                  <c:v>10557</c:v>
                </c:pt>
                <c:pt idx="7">
                  <c:v>8650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209-44D9-846C-148D50031804}"/>
            </c:ext>
          </c:extLst>
        </c:ser>
        <c:ser>
          <c:idx val="1"/>
          <c:order val="1"/>
          <c:tx>
            <c:strRef>
              <c:f>'Területe '!$C$21</c:f>
              <c:strCache>
                <c:ptCount val="1"/>
                <c:pt idx="0">
                  <c:v>Mo. (ha)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2549107518143728E-3"/>
                  <c:y val="-1.6770632539175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687365146972547E-3"/>
                  <c:y val="-8.186503892917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296970885756714E-3"/>
                  <c:y val="2.1036061711361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209-44D9-846C-148D5003180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704626334519576E-3"/>
                  <c:y val="-1.578570270757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209-44D9-846C-148D500318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'Területe '!$A$22:$A$29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'Területe '!$C$22:$C$29</c:f>
              <c:numCache>
                <c:formatCode>#,##0</c:formatCode>
                <c:ptCount val="8"/>
                <c:pt idx="0">
                  <c:v>15648</c:v>
                </c:pt>
                <c:pt idx="1">
                  <c:v>14869</c:v>
                </c:pt>
                <c:pt idx="2">
                  <c:v>17212</c:v>
                </c:pt>
                <c:pt idx="3">
                  <c:v>15079</c:v>
                </c:pt>
                <c:pt idx="4">
                  <c:v>13496</c:v>
                </c:pt>
                <c:pt idx="5">
                  <c:v>12770</c:v>
                </c:pt>
                <c:pt idx="6">
                  <c:v>12118</c:v>
                </c:pt>
                <c:pt idx="7">
                  <c:v>9604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209-44D9-846C-148D50031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740992"/>
        <c:axId val="324968928"/>
      </c:barChart>
      <c:catAx>
        <c:axId val="3237409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4968928"/>
        <c:crosses val="autoZero"/>
        <c:auto val="1"/>
        <c:lblAlgn val="ctr"/>
        <c:lblOffset val="100"/>
        <c:noMultiLvlLbl val="0"/>
      </c:catAx>
      <c:valAx>
        <c:axId val="324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37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Cukorrépa támogatás évenkénti alakulása</a:t>
            </a:r>
            <a:r>
              <a:rPr lang="hu-HU" baseline="0" dirty="0"/>
              <a:t> </a:t>
            </a:r>
          </a:p>
          <a:p>
            <a:pPr>
              <a:defRPr/>
            </a:pPr>
            <a:r>
              <a:rPr lang="en-US" dirty="0" err="1"/>
              <a:t>millió</a:t>
            </a:r>
            <a:r>
              <a:rPr lang="en-US" dirty="0"/>
              <a:t> EUR</a:t>
            </a:r>
          </a:p>
        </c:rich>
      </c:tx>
      <c:layout>
        <c:manualLayout>
          <c:xMode val="edge"/>
          <c:yMode val="edge"/>
          <c:x val="0.13636006261549144"/>
          <c:y val="2.6578075617954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Támogatás2!$B$3</c:f>
              <c:strCache>
                <c:ptCount val="1"/>
                <c:pt idx="0">
                  <c:v>millió EUR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24-43BC-A936-AB7853F5E0C3}"/>
              </c:ext>
            </c:extLst>
          </c:dPt>
          <c:dLbls>
            <c:dLbl>
              <c:idx val="0"/>
              <c:layout>
                <c:manualLayout>
                  <c:x val="0"/>
                  <c:y val="-0.437081304939755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24-43BC-A936-AB7853F5E0C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790732436472349E-3"/>
                  <c:y val="-0.423192405481361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24-43BC-A936-AB7853F5E0C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437378623635619E-3"/>
                  <c:y val="-0.423192405481361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24-43BC-A936-AB7853F5E0C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807538258740775E-17"/>
                  <c:y val="-0.423597830528905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24-43BC-A936-AB7853F5E0C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790732436472349E-3"/>
                  <c:y val="-0.423800638178216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24-43BC-A936-AB7853F5E0C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2347845532761321E-4"/>
                  <c:y val="-0.423192405481361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24-43BC-A936-AB7853F5E0C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895366218237272E-3"/>
                  <c:y val="-0.423192405481361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024-43BC-A936-AB7853F5E0C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111189576639244E-2"/>
                  <c:y val="-0.423192405481361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24-43BC-A936-AB7853F5E0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Támogatás2!$A$5:$A$12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Támogatás2!$B$5:$B$12</c:f>
              <c:numCache>
                <c:formatCode>0.000</c:formatCode>
                <c:ptCount val="8"/>
                <c:pt idx="0">
                  <c:v>7.992</c:v>
                </c:pt>
                <c:pt idx="1">
                  <c:v>7.984</c:v>
                </c:pt>
                <c:pt idx="2">
                  <c:v>7.984</c:v>
                </c:pt>
                <c:pt idx="3">
                  <c:v>7.75</c:v>
                </c:pt>
                <c:pt idx="4">
                  <c:v>7.96</c:v>
                </c:pt>
                <c:pt idx="5">
                  <c:v>7.7619999999999996</c:v>
                </c:pt>
                <c:pt idx="6">
                  <c:v>7.7619999999999996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024-43BC-A936-AB7853F5E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03104728"/>
        <c:axId val="403105120"/>
      </c:barChart>
      <c:catAx>
        <c:axId val="40310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5120"/>
        <c:crosses val="autoZero"/>
        <c:auto val="1"/>
        <c:lblAlgn val="ctr"/>
        <c:lblOffset val="100"/>
        <c:noMultiLvlLbl val="0"/>
      </c:catAx>
      <c:valAx>
        <c:axId val="4031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Sopronhorpács (mm)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4.9382716049382715E-3"/>
                  <c:y val="5.9857816476404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E0-47B1-88DA-111825D4801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8765432098766332E-3"/>
                  <c:y val="-1.09738062503281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E0-47B1-88DA-111825D480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Sheet1!$B$7:$B$18</c:f>
              <c:numCache>
                <c:formatCode>General</c:formatCode>
                <c:ptCount val="12"/>
                <c:pt idx="0">
                  <c:v>15</c:v>
                </c:pt>
                <c:pt idx="1">
                  <c:v>19</c:v>
                </c:pt>
                <c:pt idx="2">
                  <c:v>15</c:v>
                </c:pt>
                <c:pt idx="3">
                  <c:v>31</c:v>
                </c:pt>
                <c:pt idx="4">
                  <c:v>81</c:v>
                </c:pt>
                <c:pt idx="5">
                  <c:v>105</c:v>
                </c:pt>
                <c:pt idx="6">
                  <c:v>75</c:v>
                </c:pt>
                <c:pt idx="7">
                  <c:v>42</c:v>
                </c:pt>
                <c:pt idx="8">
                  <c:v>45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E0-47B1-88DA-111825D4801C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Mezőfalva (mm)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496445411910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E0-47B1-88DA-111825D4801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814814814814815E-2"/>
                  <c:y val="-5.48690312516409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E0-47B1-88DA-111825D4801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8765432098766332E-3"/>
                  <c:y val="-2.992890823820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E0-47B1-88DA-111825D480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Sheet1!$C$7:$C$18</c:f>
              <c:numCache>
                <c:formatCode>#,##0</c:formatCode>
                <c:ptCount val="12"/>
                <c:pt idx="0">
                  <c:v>2.1</c:v>
                </c:pt>
                <c:pt idx="1">
                  <c:v>6.9</c:v>
                </c:pt>
                <c:pt idx="2">
                  <c:v>18.7</c:v>
                </c:pt>
                <c:pt idx="3">
                  <c:v>78.900000000000006</c:v>
                </c:pt>
                <c:pt idx="4">
                  <c:v>25.5</c:v>
                </c:pt>
                <c:pt idx="5">
                  <c:v>65.400000000000006</c:v>
                </c:pt>
                <c:pt idx="6">
                  <c:v>15.8</c:v>
                </c:pt>
                <c:pt idx="7">
                  <c:v>52.5</c:v>
                </c:pt>
                <c:pt idx="8">
                  <c:v>71.3</c:v>
                </c:pt>
                <c:pt idx="9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E0-47B1-88DA-111825D4801C}"/>
            </c:ext>
          </c:extLst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Mezőhegyes (mm)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9.8765432098764979E-3"/>
                  <c:y val="-2.9928908238204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E0-47B1-88DA-111825D4801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3456790123456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4E0-47B1-88DA-111825D4801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40740740740731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E0-47B1-88DA-111825D480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Sheet1!$D$7:$D$18</c:f>
              <c:numCache>
                <c:formatCode>0</c:formatCode>
                <c:ptCount val="12"/>
                <c:pt idx="0">
                  <c:v>12</c:v>
                </c:pt>
                <c:pt idx="1">
                  <c:v>16.2</c:v>
                </c:pt>
                <c:pt idx="2">
                  <c:v>6.8</c:v>
                </c:pt>
                <c:pt idx="3">
                  <c:v>43.6</c:v>
                </c:pt>
                <c:pt idx="4">
                  <c:v>30.4</c:v>
                </c:pt>
                <c:pt idx="5">
                  <c:v>12.6</c:v>
                </c:pt>
                <c:pt idx="6">
                  <c:v>44.6</c:v>
                </c:pt>
                <c:pt idx="7">
                  <c:v>44</c:v>
                </c:pt>
                <c:pt idx="8">
                  <c:v>153.4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4E0-47B1-88DA-111825D48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740536"/>
        <c:axId val="402740920"/>
      </c:barChart>
      <c:catAx>
        <c:axId val="40274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2740920"/>
        <c:crosses val="autoZero"/>
        <c:auto val="1"/>
        <c:lblAlgn val="ctr"/>
        <c:lblOffset val="100"/>
        <c:noMultiLvlLbl val="0"/>
      </c:catAx>
      <c:valAx>
        <c:axId val="40274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274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65853111777397"/>
          <c:y val="0.91188653341813442"/>
          <c:w val="0.6574569837397668"/>
          <c:h val="8.8113455088949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Sopronhorpács (mm)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</c:strCache>
            </c:strRef>
          </c:cat>
          <c:val>
            <c:numRef>
              <c:f>Sheet1!$B$7:$B$12</c:f>
              <c:numCache>
                <c:formatCode>General</c:formatCode>
                <c:ptCount val="6"/>
                <c:pt idx="0">
                  <c:v>15</c:v>
                </c:pt>
                <c:pt idx="1">
                  <c:v>19</c:v>
                </c:pt>
                <c:pt idx="2">
                  <c:v>15</c:v>
                </c:pt>
                <c:pt idx="3">
                  <c:v>31</c:v>
                </c:pt>
                <c:pt idx="4">
                  <c:v>81</c:v>
                </c:pt>
                <c:pt idx="5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C1-4364-A165-F7B476A6AF60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Mezőfalva (mm)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</c:strCache>
            </c:strRef>
          </c:cat>
          <c:val>
            <c:numRef>
              <c:f>Sheet1!$C$7:$C$12</c:f>
              <c:numCache>
                <c:formatCode>#,##0</c:formatCode>
                <c:ptCount val="6"/>
                <c:pt idx="0">
                  <c:v>2.1</c:v>
                </c:pt>
                <c:pt idx="1">
                  <c:v>6.9</c:v>
                </c:pt>
                <c:pt idx="2">
                  <c:v>18.7</c:v>
                </c:pt>
                <c:pt idx="3">
                  <c:v>78.900000000000006</c:v>
                </c:pt>
                <c:pt idx="4">
                  <c:v>25.5</c:v>
                </c:pt>
                <c:pt idx="5">
                  <c:v>65.400000000000006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C1-4364-A165-F7B476A6AF60}"/>
            </c:ext>
          </c:extLst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Mezőhegyes (mm)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</c:strCache>
            </c:strRef>
          </c:cat>
          <c:val>
            <c:numRef>
              <c:f>Sheet1!$D$7:$D$12</c:f>
              <c:numCache>
                <c:formatCode>0</c:formatCode>
                <c:ptCount val="6"/>
                <c:pt idx="0">
                  <c:v>12</c:v>
                </c:pt>
                <c:pt idx="1">
                  <c:v>16.2</c:v>
                </c:pt>
                <c:pt idx="2">
                  <c:v>6.8</c:v>
                </c:pt>
                <c:pt idx="3">
                  <c:v>43.6</c:v>
                </c:pt>
                <c:pt idx="4">
                  <c:v>30.4</c:v>
                </c:pt>
                <c:pt idx="5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C1-4364-A165-F7B476A6A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083592"/>
        <c:axId val="263080064"/>
      </c:barChart>
      <c:catAx>
        <c:axId val="26308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3080064"/>
        <c:crosses val="autoZero"/>
        <c:auto val="1"/>
        <c:lblAlgn val="ctr"/>
        <c:lblOffset val="100"/>
        <c:noMultiLvlLbl val="0"/>
      </c:catAx>
      <c:valAx>
        <c:axId val="26308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308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Munka1!$B$6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13-49CA-A34D-9198A4C685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Munka1!$C$5:$E$5</c:f>
              <c:strCache>
                <c:ptCount val="3"/>
                <c:pt idx="0">
                  <c:v>Fogyasztás </c:v>
                </c:pt>
                <c:pt idx="1">
                  <c:v>2021. </c:v>
                </c:pt>
                <c:pt idx="2">
                  <c:v>2022.</c:v>
                </c:pt>
              </c:strCache>
            </c:strRef>
          </c:cat>
          <c:val>
            <c:numRef>
              <c:f>Munka1!$C$6:$E$6</c:f>
              <c:numCache>
                <c:formatCode>#,##0</c:formatCode>
                <c:ptCount val="3"/>
                <c:pt idx="0">
                  <c:v>300000</c:v>
                </c:pt>
                <c:pt idx="1">
                  <c:v>80000</c:v>
                </c:pt>
                <c:pt idx="2">
                  <c:v>60000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13-49CA-A34D-9198A4C68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081240"/>
        <c:axId val="263081632"/>
      </c:barChart>
      <c:catAx>
        <c:axId val="26308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3081632"/>
        <c:crosses val="autoZero"/>
        <c:auto val="1"/>
        <c:lblAlgn val="ctr"/>
        <c:lblOffset val="100"/>
        <c:noMultiLvlLbl val="0"/>
      </c:catAx>
      <c:valAx>
        <c:axId val="26308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Tonna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308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Kristálycukor fogyasztói árának alakulása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Ft/kg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001856609813783E-2"/>
          <c:y val="0.13090910336188874"/>
          <c:w val="0.8962090661354648"/>
          <c:h val="0.77269333885315128"/>
        </c:manualLayout>
      </c:layout>
      <c:lineChart>
        <c:grouping val="standard"/>
        <c:varyColors val="0"/>
        <c:ser>
          <c:idx val="0"/>
          <c:order val="0"/>
          <c:tx>
            <c:strRef>
              <c:f>'3.6.5.'!$B$5</c:f>
              <c:strCache>
                <c:ptCount val="1"/>
                <c:pt idx="0">
                  <c:v>Kristálycukor, kg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4.1666666666666706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2.7777777777777267E-3"/>
                  <c:y val="-2.7777777777777735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2.7777777777777779E-3"/>
                  <c:y val="3.2407407407407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5.5555555555554534E-3"/>
                  <c:y val="2.7777777777777735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1"/>
              <c:layout>
                <c:manualLayout>
                  <c:x val="2.7777777777777779E-3"/>
                  <c:y val="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69"/>
              <c:layout>
                <c:manualLayout>
                  <c:x val="-2.5000000000000102E-2"/>
                  <c:y val="-4.1666666666666664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0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1"/>
              <c:layout>
                <c:manualLayout>
                  <c:x val="-3.2608695652174044E-2"/>
                  <c:y val="6.1855670103092723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2"/>
              <c:layout>
                <c:manualLayout>
                  <c:x val="-2.7173913043478395E-2"/>
                  <c:y val="-2.7491408934707934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2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A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4"/>
              <c:layout>
                <c:manualLayout>
                  <c:x val="3.4420289855072332E-2"/>
                  <c:y val="1.7182130584192441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4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6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7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8-F4DA-4627-9325-B5EA0E764A5C}"/>
                </c:ext>
                <c:ext xmlns:c15="http://schemas.microsoft.com/office/drawing/2012/chart" uri="{CE6537A1-D6FC-4f65-9D91-7224C49458BB}"/>
              </c:extLst>
            </c:dLbl>
            <c:dLbl>
              <c:idx val="8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F4DA-4627-9325-B5EA0E764A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'3.6.5.'!$C$3:$CE$4</c:f>
              <c:multiLvlStrCache>
                <c:ptCount val="81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Á</c:v>
                  </c:pt>
                  <c:pt idx="4">
                    <c:v>Mj</c:v>
                  </c:pt>
                  <c:pt idx="5">
                    <c:v>Jú</c:v>
                  </c:pt>
                  <c:pt idx="6">
                    <c:v>Jl</c:v>
                  </c:pt>
                  <c:pt idx="7">
                    <c:v>Au</c:v>
                  </c:pt>
                  <c:pt idx="8">
                    <c:v>Sz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Á</c:v>
                  </c:pt>
                  <c:pt idx="16">
                    <c:v>Mj</c:v>
                  </c:pt>
                  <c:pt idx="17">
                    <c:v>Jú</c:v>
                  </c:pt>
                  <c:pt idx="18">
                    <c:v>Jl</c:v>
                  </c:pt>
                  <c:pt idx="19">
                    <c:v>Au</c:v>
                  </c:pt>
                  <c:pt idx="20">
                    <c:v>Sz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Á</c:v>
                  </c:pt>
                  <c:pt idx="28">
                    <c:v>Mj</c:v>
                  </c:pt>
                  <c:pt idx="29">
                    <c:v>Jú</c:v>
                  </c:pt>
                  <c:pt idx="30">
                    <c:v>Jl</c:v>
                  </c:pt>
                  <c:pt idx="31">
                    <c:v>Au</c:v>
                  </c:pt>
                  <c:pt idx="32">
                    <c:v>Sz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Á</c:v>
                  </c:pt>
                  <c:pt idx="40">
                    <c:v>Mj</c:v>
                  </c:pt>
                  <c:pt idx="41">
                    <c:v>Jú</c:v>
                  </c:pt>
                  <c:pt idx="42">
                    <c:v>Jl</c:v>
                  </c:pt>
                  <c:pt idx="43">
                    <c:v>Au</c:v>
                  </c:pt>
                  <c:pt idx="44">
                    <c:v>Sz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Á</c:v>
                  </c:pt>
                  <c:pt idx="52">
                    <c:v>Mj</c:v>
                  </c:pt>
                  <c:pt idx="53">
                    <c:v>Jú</c:v>
                  </c:pt>
                  <c:pt idx="54">
                    <c:v>Jl</c:v>
                  </c:pt>
                  <c:pt idx="55">
                    <c:v>Au</c:v>
                  </c:pt>
                  <c:pt idx="56">
                    <c:v>Sz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Á</c:v>
                  </c:pt>
                  <c:pt idx="64">
                    <c:v>M</c:v>
                  </c:pt>
                  <c:pt idx="65">
                    <c:v>J</c:v>
                  </c:pt>
                  <c:pt idx="66">
                    <c:v>JI</c:v>
                  </c:pt>
                  <c:pt idx="67">
                    <c:v>AU</c:v>
                  </c:pt>
                  <c:pt idx="68">
                    <c:v>Sz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Á</c:v>
                  </c:pt>
                  <c:pt idx="76">
                    <c:v>M</c:v>
                  </c:pt>
                  <c:pt idx="77">
                    <c:v>J</c:v>
                  </c:pt>
                  <c:pt idx="78">
                    <c:v>JI</c:v>
                  </c:pt>
                  <c:pt idx="79">
                    <c:v>AU</c:v>
                  </c:pt>
                  <c:pt idx="80">
                    <c:v>Sz</c:v>
                  </c:pt>
                </c:lvl>
                <c:lvl>
                  <c:pt idx="0">
                    <c:v>2016.</c:v>
                  </c:pt>
                  <c:pt idx="12">
                    <c:v>2017.</c:v>
                  </c:pt>
                  <c:pt idx="24">
                    <c:v>2018.</c:v>
                  </c:pt>
                  <c:pt idx="36">
                    <c:v>2019.</c:v>
                  </c:pt>
                  <c:pt idx="48">
                    <c:v>2020.</c:v>
                  </c:pt>
                  <c:pt idx="60">
                    <c:v>2021</c:v>
                  </c:pt>
                  <c:pt idx="72">
                    <c:v>2022</c:v>
                  </c:pt>
                </c:lvl>
              </c:multiLvlStrCache>
            </c:multiLvlStrRef>
          </c:cat>
          <c:val>
            <c:numRef>
              <c:f>'3.6.5.'!$C$5:$CE$5</c:f>
              <c:numCache>
                <c:formatCode>#,##0</c:formatCode>
                <c:ptCount val="81"/>
                <c:pt idx="0" formatCode="General">
                  <c:v>222</c:v>
                </c:pt>
                <c:pt idx="1">
                  <c:v>230</c:v>
                </c:pt>
                <c:pt idx="2" formatCode="General">
                  <c:v>235</c:v>
                </c:pt>
                <c:pt idx="3" formatCode="General">
                  <c:v>239</c:v>
                </c:pt>
                <c:pt idx="4" formatCode="General">
                  <c:v>241</c:v>
                </c:pt>
                <c:pt idx="5" formatCode="General">
                  <c:v>244</c:v>
                </c:pt>
                <c:pt idx="6" formatCode="General">
                  <c:v>249</c:v>
                </c:pt>
                <c:pt idx="7" formatCode="General">
                  <c:v>257</c:v>
                </c:pt>
                <c:pt idx="8" formatCode="General">
                  <c:v>263</c:v>
                </c:pt>
                <c:pt idx="9" formatCode="General">
                  <c:v>267</c:v>
                </c:pt>
                <c:pt idx="10" formatCode="General">
                  <c:v>267</c:v>
                </c:pt>
                <c:pt idx="11" formatCode="General">
                  <c:v>266</c:v>
                </c:pt>
                <c:pt idx="12" formatCode="General">
                  <c:v>267</c:v>
                </c:pt>
                <c:pt idx="13" formatCode="General">
                  <c:v>272</c:v>
                </c:pt>
                <c:pt idx="14" formatCode="General">
                  <c:v>278</c:v>
                </c:pt>
                <c:pt idx="15" formatCode="General">
                  <c:v>278</c:v>
                </c:pt>
                <c:pt idx="16" formatCode="General">
                  <c:v>279</c:v>
                </c:pt>
                <c:pt idx="17" formatCode="General">
                  <c:v>278</c:v>
                </c:pt>
                <c:pt idx="18" formatCode="General">
                  <c:v>278</c:v>
                </c:pt>
                <c:pt idx="19" formatCode="General">
                  <c:v>274</c:v>
                </c:pt>
                <c:pt idx="20" formatCode="General">
                  <c:v>270</c:v>
                </c:pt>
                <c:pt idx="21" formatCode="General">
                  <c:v>257</c:v>
                </c:pt>
                <c:pt idx="22" formatCode="General">
                  <c:v>239</c:v>
                </c:pt>
                <c:pt idx="23" formatCode="General">
                  <c:v>225</c:v>
                </c:pt>
                <c:pt idx="24" formatCode="General">
                  <c:v>231</c:v>
                </c:pt>
                <c:pt idx="25" formatCode="General">
                  <c:v>226</c:v>
                </c:pt>
                <c:pt idx="26" formatCode="General">
                  <c:v>219</c:v>
                </c:pt>
                <c:pt idx="27" formatCode="General">
                  <c:v>217</c:v>
                </c:pt>
                <c:pt idx="28" formatCode="General">
                  <c:v>214</c:v>
                </c:pt>
                <c:pt idx="29" formatCode="General">
                  <c:v>205</c:v>
                </c:pt>
                <c:pt idx="30" formatCode="General">
                  <c:v>201</c:v>
                </c:pt>
                <c:pt idx="31" formatCode="General">
                  <c:v>197</c:v>
                </c:pt>
                <c:pt idx="32" formatCode="General">
                  <c:v>198</c:v>
                </c:pt>
                <c:pt idx="33" formatCode="General">
                  <c:v>195</c:v>
                </c:pt>
                <c:pt idx="34" formatCode="General">
                  <c:v>192</c:v>
                </c:pt>
                <c:pt idx="35" formatCode="General">
                  <c:v>189</c:v>
                </c:pt>
                <c:pt idx="36" formatCode="General">
                  <c:v>202</c:v>
                </c:pt>
                <c:pt idx="37" formatCode="General">
                  <c:v>207</c:v>
                </c:pt>
                <c:pt idx="38" formatCode="General">
                  <c:v>206</c:v>
                </c:pt>
                <c:pt idx="39" formatCode="General">
                  <c:v>206</c:v>
                </c:pt>
                <c:pt idx="40" formatCode="General">
                  <c:v>208</c:v>
                </c:pt>
                <c:pt idx="41" formatCode="General">
                  <c:v>209</c:v>
                </c:pt>
                <c:pt idx="42" formatCode="General">
                  <c:v>207</c:v>
                </c:pt>
                <c:pt idx="43" formatCode="General">
                  <c:v>209</c:v>
                </c:pt>
                <c:pt idx="44" formatCode="General">
                  <c:v>211</c:v>
                </c:pt>
                <c:pt idx="45" formatCode="General">
                  <c:v>214</c:v>
                </c:pt>
                <c:pt idx="46" formatCode="General">
                  <c:v>217</c:v>
                </c:pt>
                <c:pt idx="47" formatCode="General">
                  <c:v>218</c:v>
                </c:pt>
                <c:pt idx="48" formatCode="General">
                  <c:v>223</c:v>
                </c:pt>
                <c:pt idx="49" formatCode="General">
                  <c:v>227</c:v>
                </c:pt>
                <c:pt idx="50" formatCode="General">
                  <c:v>233</c:v>
                </c:pt>
                <c:pt idx="51" formatCode="General">
                  <c:v>242</c:v>
                </c:pt>
                <c:pt idx="52" formatCode="General">
                  <c:v>246</c:v>
                </c:pt>
                <c:pt idx="53" formatCode="General">
                  <c:v>246</c:v>
                </c:pt>
                <c:pt idx="54" formatCode="General">
                  <c:v>244</c:v>
                </c:pt>
                <c:pt idx="55" formatCode="General">
                  <c:v>243</c:v>
                </c:pt>
                <c:pt idx="56" formatCode="General">
                  <c:v>242</c:v>
                </c:pt>
                <c:pt idx="57" formatCode="General">
                  <c:v>244</c:v>
                </c:pt>
                <c:pt idx="58" formatCode="General">
                  <c:v>244</c:v>
                </c:pt>
                <c:pt idx="59" formatCode="General">
                  <c:v>249</c:v>
                </c:pt>
                <c:pt idx="60" formatCode="General">
                  <c:v>254</c:v>
                </c:pt>
                <c:pt idx="61" formatCode="General">
                  <c:v>253</c:v>
                </c:pt>
                <c:pt idx="62" formatCode="General">
                  <c:v>254</c:v>
                </c:pt>
                <c:pt idx="63" formatCode="General">
                  <c:v>255</c:v>
                </c:pt>
                <c:pt idx="64" formatCode="General">
                  <c:v>255</c:v>
                </c:pt>
                <c:pt idx="65" formatCode="General">
                  <c:v>254</c:v>
                </c:pt>
                <c:pt idx="66" formatCode="General">
                  <c:v>253</c:v>
                </c:pt>
                <c:pt idx="67" formatCode="General">
                  <c:v>254</c:v>
                </c:pt>
                <c:pt idx="68" formatCode="General">
                  <c:v>254</c:v>
                </c:pt>
                <c:pt idx="69" formatCode="General">
                  <c:v>261</c:v>
                </c:pt>
                <c:pt idx="70">
                  <c:v>267</c:v>
                </c:pt>
                <c:pt idx="71">
                  <c:v>277</c:v>
                </c:pt>
                <c:pt idx="72">
                  <c:v>287</c:v>
                </c:pt>
                <c:pt idx="73">
                  <c:v>262</c:v>
                </c:pt>
                <c:pt idx="74">
                  <c:v>260</c:v>
                </c:pt>
                <c:pt idx="75">
                  <c:v>261</c:v>
                </c:pt>
                <c:pt idx="76">
                  <c:v>259</c:v>
                </c:pt>
                <c:pt idx="77">
                  <c:v>259</c:v>
                </c:pt>
                <c:pt idx="78">
                  <c:v>260</c:v>
                </c:pt>
                <c:pt idx="79">
                  <c:v>260</c:v>
                </c:pt>
                <c:pt idx="80" formatCode="General">
                  <c:v>261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9-F4DA-4627-9325-B5EA0E764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107472"/>
        <c:axId val="403105904"/>
      </c:lineChart>
      <c:catAx>
        <c:axId val="4031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5904"/>
        <c:crosses val="autoZero"/>
        <c:auto val="1"/>
        <c:lblAlgn val="ctr"/>
        <c:lblOffset val="100"/>
        <c:noMultiLvlLbl val="0"/>
      </c:catAx>
      <c:valAx>
        <c:axId val="40310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Értékesítés árbevétele </a:t>
            </a:r>
          </a:p>
          <a:p>
            <a:pPr>
              <a:defRPr/>
            </a:pPr>
            <a:r>
              <a:rPr lang="hu-HU"/>
              <a:t>Ft/ha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Munka2!$A$53:$B$53</c:f>
              <c:strCache>
                <c:ptCount val="2"/>
                <c:pt idx="0">
                  <c:v>Értékesítés árbevétele</c:v>
                </c:pt>
                <c:pt idx="1">
                  <c:v>Ft/ha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B4-4B8E-A1F0-E7B1DCD6BE3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B4-4B8E-A1F0-E7B1DCD6BE3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B4-4B8E-A1F0-E7B1DCD6BE3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B4-4B8E-A1F0-E7B1DCD6BE3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B4-4B8E-A1F0-E7B1DCD6BE3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FB4-4B8E-A1F0-E7B1DCD6BE3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B4-4B8E-A1F0-E7B1DCD6BE3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FB4-4B8E-A1F0-E7B1DCD6BE3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B4-4B8E-A1F0-E7B1DCD6BE3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FB4-4B8E-A1F0-E7B1DCD6BE3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FB4-4B8E-A1F0-E7B1DCD6BE3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FB4-4B8E-A1F0-E7B1DCD6BE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Munka2!$C$51:$R$52</c:f>
              <c:multiLvlStrCache>
                <c:ptCount val="1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</c:lvl>
                <c:lvl>
                  <c:pt idx="0">
                    <c:v>CUKORRÉPA</c:v>
                  </c:pt>
                  <c:pt idx="4">
                    <c:v>BÚZA</c:v>
                  </c:pt>
                  <c:pt idx="8">
                    <c:v>KUKORICA</c:v>
                  </c:pt>
                  <c:pt idx="12">
                    <c:v>REPCE</c:v>
                  </c:pt>
                </c:lvl>
              </c:multiLvlStrCache>
            </c:multiLvlStrRef>
          </c:cat>
          <c:val>
            <c:numRef>
              <c:f>Munka2!$C$53:$R$53</c:f>
              <c:numCache>
                <c:formatCode>#,##0</c:formatCode>
                <c:ptCount val="16"/>
                <c:pt idx="0">
                  <c:v>500669.69999999995</c:v>
                </c:pt>
                <c:pt idx="1">
                  <c:v>648517.52221125376</c:v>
                </c:pt>
                <c:pt idx="2">
                  <c:v>529100</c:v>
                </c:pt>
                <c:pt idx="3">
                  <c:v>832000</c:v>
                </c:pt>
                <c:pt idx="4">
                  <c:v>423805.45166927134</c:v>
                </c:pt>
                <c:pt idx="5">
                  <c:v>410518.73542184359</c:v>
                </c:pt>
                <c:pt idx="6">
                  <c:v>542914.20135527593</c:v>
                </c:pt>
                <c:pt idx="7">
                  <c:v>994500</c:v>
                </c:pt>
                <c:pt idx="8">
                  <c:v>396212.99642857141</c:v>
                </c:pt>
                <c:pt idx="9">
                  <c:v>505789.25394548062</c:v>
                </c:pt>
                <c:pt idx="10">
                  <c:v>551520</c:v>
                </c:pt>
                <c:pt idx="11">
                  <c:v>520800</c:v>
                </c:pt>
                <c:pt idx="12">
                  <c:v>485729.21633554081</c:v>
                </c:pt>
                <c:pt idx="13">
                  <c:v>468163.85373608902</c:v>
                </c:pt>
                <c:pt idx="14">
                  <c:v>654105.28219971061</c:v>
                </c:pt>
                <c:pt idx="15">
                  <c:v>923500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B4-4B8E-A1F0-E7B1DCD6B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107080"/>
        <c:axId val="403110216"/>
      </c:barChart>
      <c:catAx>
        <c:axId val="40310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10216"/>
        <c:crosses val="autoZero"/>
        <c:auto val="1"/>
        <c:lblAlgn val="ctr"/>
        <c:lblOffset val="100"/>
        <c:noMultiLvlLbl val="0"/>
      </c:catAx>
      <c:valAx>
        <c:axId val="40311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7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Munka2!$A$58:$B$58</c:f>
              <c:strCache>
                <c:ptCount val="2"/>
                <c:pt idx="0">
                  <c:v>1 ha költsége</c:v>
                </c:pt>
                <c:pt idx="1">
                  <c:v>Ft/ha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0B-4755-8EB0-625E2E975D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40B-4755-8EB0-625E2E975D3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0B-4755-8EB0-625E2E975D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40B-4755-8EB0-625E2E975D3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0B-4755-8EB0-625E2E975D3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40B-4755-8EB0-625E2E975D3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0B-4755-8EB0-625E2E975D3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40B-4755-8EB0-625E2E975D3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0B-4755-8EB0-625E2E975D3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0B-4755-8EB0-625E2E975D3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0B-4755-8EB0-625E2E975D3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0B-4755-8EB0-625E2E975D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Munka2!$C$56:$R$57</c:f>
              <c:multiLvlStrCache>
                <c:ptCount val="1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</c:lvl>
                <c:lvl>
                  <c:pt idx="0">
                    <c:v>CUKORRÉPA</c:v>
                  </c:pt>
                  <c:pt idx="4">
                    <c:v>BÚZA</c:v>
                  </c:pt>
                  <c:pt idx="8">
                    <c:v>KUKORICA</c:v>
                  </c:pt>
                  <c:pt idx="12">
                    <c:v>REPCE</c:v>
                  </c:pt>
                </c:lvl>
              </c:multiLvlStrCache>
            </c:multiLvlStrRef>
          </c:cat>
          <c:val>
            <c:numRef>
              <c:f>Munka2!$C$58:$R$58</c:f>
              <c:numCache>
                <c:formatCode>#,##0</c:formatCode>
                <c:ptCount val="16"/>
                <c:pt idx="0">
                  <c:v>705600</c:v>
                </c:pt>
                <c:pt idx="1">
                  <c:v>730100</c:v>
                </c:pt>
                <c:pt idx="2">
                  <c:v>758200</c:v>
                </c:pt>
                <c:pt idx="3">
                  <c:v>942700</c:v>
                </c:pt>
                <c:pt idx="4">
                  <c:v>336636</c:v>
                </c:pt>
                <c:pt idx="5">
                  <c:v>424609</c:v>
                </c:pt>
                <c:pt idx="6">
                  <c:v>423028.38415617944</c:v>
                </c:pt>
                <c:pt idx="7">
                  <c:v>516600</c:v>
                </c:pt>
                <c:pt idx="8">
                  <c:v>357253</c:v>
                </c:pt>
                <c:pt idx="9">
                  <c:v>426521</c:v>
                </c:pt>
                <c:pt idx="10">
                  <c:v>534493.22266145074</c:v>
                </c:pt>
                <c:pt idx="11">
                  <c:v>566300</c:v>
                </c:pt>
                <c:pt idx="12">
                  <c:v>403833</c:v>
                </c:pt>
                <c:pt idx="13">
                  <c:v>466745</c:v>
                </c:pt>
                <c:pt idx="14">
                  <c:v>501966.37572358898</c:v>
                </c:pt>
                <c:pt idx="15">
                  <c:v>610700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B-4755-8EB0-625E2E975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106296"/>
        <c:axId val="403105512"/>
      </c:barChart>
      <c:catAx>
        <c:axId val="40310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5512"/>
        <c:crosses val="autoZero"/>
        <c:auto val="1"/>
        <c:lblAlgn val="ctr"/>
        <c:lblOffset val="100"/>
        <c:noMultiLvlLbl val="0"/>
      </c:catAx>
      <c:valAx>
        <c:axId val="40310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 ha jövedelem</a:t>
            </a:r>
            <a:r>
              <a:rPr lang="hu-HU"/>
              <a:t> termeléshez kötött támogatással</a:t>
            </a:r>
            <a:r>
              <a:rPr lang="en-US"/>
              <a:t>  Ft/ha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Munka2!$A$90:$B$90</c:f>
              <c:strCache>
                <c:ptCount val="2"/>
                <c:pt idx="0">
                  <c:v>1 ha jövedelem </c:v>
                </c:pt>
                <c:pt idx="1">
                  <c:v>Ft/ha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F1-43CC-9097-C8C393AAE02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F1-43CC-9097-C8C393AAE02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F1-43CC-9097-C8C393AAE02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DF1-43CC-9097-C8C393AAE02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F1-43CC-9097-C8C393AAE02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DF1-43CC-9097-C8C393AAE02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F1-43CC-9097-C8C393AAE02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DF1-43CC-9097-C8C393AAE02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F1-43CC-9097-C8C393AAE02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DF1-43CC-9097-C8C393AAE02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DF1-43CC-9097-C8C393AAE02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DF1-43CC-9097-C8C393AAE0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Munka2!$C$88:$R$89</c:f>
              <c:multiLvlStrCache>
                <c:ptCount val="1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</c:lvl>
                <c:lvl>
                  <c:pt idx="0">
                    <c:v>CUKORRÉPA</c:v>
                  </c:pt>
                  <c:pt idx="4">
                    <c:v>BÚZA</c:v>
                  </c:pt>
                  <c:pt idx="8">
                    <c:v>KUKORICA</c:v>
                  </c:pt>
                  <c:pt idx="12">
                    <c:v>REPCE</c:v>
                  </c:pt>
                </c:lvl>
              </c:multiLvlStrCache>
            </c:multiLvlStrRef>
          </c:cat>
          <c:val>
            <c:numRef>
              <c:f>Munka2!$C$90:$R$90</c:f>
              <c:numCache>
                <c:formatCode>#,##0</c:formatCode>
                <c:ptCount val="16"/>
                <c:pt idx="0">
                  <c:v>-9654</c:v>
                </c:pt>
                <c:pt idx="1">
                  <c:v>144972</c:v>
                </c:pt>
                <c:pt idx="2">
                  <c:v>5200</c:v>
                </c:pt>
                <c:pt idx="3">
                  <c:v>296300</c:v>
                </c:pt>
                <c:pt idx="4">
                  <c:v>87169.451669271337</c:v>
                </c:pt>
                <c:pt idx="5">
                  <c:v>-14090.264578156406</c:v>
                </c:pt>
                <c:pt idx="6">
                  <c:v>119885.81719909649</c:v>
                </c:pt>
                <c:pt idx="7">
                  <c:v>561400</c:v>
                </c:pt>
                <c:pt idx="8">
                  <c:v>38959.996428571409</c:v>
                </c:pt>
                <c:pt idx="9">
                  <c:v>79268.253945480625</c:v>
                </c:pt>
                <c:pt idx="10">
                  <c:v>17026.777338549262</c:v>
                </c:pt>
                <c:pt idx="11">
                  <c:v>38500</c:v>
                </c:pt>
                <c:pt idx="12">
                  <c:v>81896.216335540812</c:v>
                </c:pt>
                <c:pt idx="13">
                  <c:v>1418.8537360890186</c:v>
                </c:pt>
                <c:pt idx="14">
                  <c:v>152138.90647612163</c:v>
                </c:pt>
                <c:pt idx="15">
                  <c:v>396800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F1-43CC-9097-C8C393AAE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108648"/>
        <c:axId val="403109040"/>
      </c:barChart>
      <c:catAx>
        <c:axId val="40310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9040"/>
        <c:crosses val="autoZero"/>
        <c:auto val="1"/>
        <c:lblAlgn val="ctr"/>
        <c:lblOffset val="100"/>
        <c:noMultiLvlLbl val="0"/>
      </c:catAx>
      <c:valAx>
        <c:axId val="4031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8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u="none" strike="noStrike" baseline="0">
                <a:effectLst/>
              </a:rPr>
              <a:t>Egy hektárra jutó támogatás évenkénti alakulása (Ft/ha) </a:t>
            </a:r>
            <a:r>
              <a:rPr lang="hu-HU" sz="1400" b="0" i="0" u="none" strike="noStrike" baseline="0"/>
              <a:t> </a:t>
            </a:r>
            <a:endParaRPr lang="hu-HU"/>
          </a:p>
        </c:rich>
      </c:tx>
      <c:layout>
        <c:manualLayout>
          <c:xMode val="edge"/>
          <c:yMode val="edge"/>
          <c:x val="0.13426377952755905"/>
          <c:y val="3.9586910759396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'Támogatás '!$B$3</c:f>
              <c:strCache>
                <c:ptCount val="1"/>
                <c:pt idx="0">
                  <c:v>Ft/hektár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74-4080-8CEA-48A5FE63B4A7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74-4080-8CEA-48A5FE63B4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'Támogatás '!$A$4:$A$10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'Támogatás '!$B$4:$B$10</c:f>
              <c:numCache>
                <c:formatCode>#,##0</c:formatCode>
                <c:ptCount val="7"/>
                <c:pt idx="0">
                  <c:v>167802</c:v>
                </c:pt>
                <c:pt idx="1">
                  <c:v>144405</c:v>
                </c:pt>
                <c:pt idx="2">
                  <c:v>173194</c:v>
                </c:pt>
                <c:pt idx="3">
                  <c:v>195276</c:v>
                </c:pt>
                <c:pt idx="4">
                  <c:v>226554</c:v>
                </c:pt>
                <c:pt idx="5">
                  <c:v>225795</c:v>
                </c:pt>
                <c:pt idx="6">
                  <c:v>342539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74-4080-8CEA-48A5FE63B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103552"/>
        <c:axId val="403103944"/>
      </c:barChart>
      <c:catAx>
        <c:axId val="4031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3944"/>
        <c:crosses val="autoZero"/>
        <c:auto val="1"/>
        <c:lblAlgn val="ctr"/>
        <c:lblOffset val="100"/>
        <c:noMultiLvlLbl val="0"/>
      </c:catAx>
      <c:valAx>
        <c:axId val="40310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310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0.13519</cdr:x>
      <cdr:y>0.90629</cdr:y>
    </cdr:from>
    <cdr:to>
      <cdr:x>0.26296</cdr:x>
      <cdr:y>0.98929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xmlns="" id="{F1A511F4-1644-54B8-1298-12AE71BDFE05}"/>
            </a:ext>
          </a:extLst>
        </cdr:cNvPr>
        <cdr:cNvSpPr txBox="1"/>
      </cdr:nvSpPr>
      <cdr:spPr>
        <a:xfrm xmlns:a="http://schemas.openxmlformats.org/drawingml/2006/main">
          <a:off x="695325" y="3224213"/>
          <a:ext cx="6572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b="1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0.73333</cdr:x>
      <cdr:y>0.90629</cdr:y>
    </cdr:from>
    <cdr:to>
      <cdr:x>0.97963</cdr:x>
      <cdr:y>0.95984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xmlns="" id="{022A5F2D-1C23-0139-6C10-0DD1C8768F7F}"/>
            </a:ext>
          </a:extLst>
        </cdr:cNvPr>
        <cdr:cNvSpPr txBox="1"/>
      </cdr:nvSpPr>
      <cdr:spPr>
        <a:xfrm xmlns:a="http://schemas.openxmlformats.org/drawingml/2006/main">
          <a:off x="3771900" y="3224213"/>
          <a:ext cx="12668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b="1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0.15185</cdr:x>
      <cdr:y>0.8581</cdr:y>
    </cdr:from>
    <cdr:to>
      <cdr:x>0.37778</cdr:x>
      <cdr:y>0.93574</cdr:y>
    </cdr:to>
    <cdr:sp macro="" textlink="">
      <cdr:nvSpPr>
        <cdr:cNvPr id="4" name="Szövegdoboz 3">
          <a:extLst xmlns:a="http://schemas.openxmlformats.org/drawingml/2006/main">
            <a:ext uri="{FF2B5EF4-FFF2-40B4-BE49-F238E27FC236}">
              <a16:creationId xmlns:a16="http://schemas.microsoft.com/office/drawing/2014/main" xmlns="" id="{B9913E31-575E-C012-F2C9-B394EEA1B86F}"/>
            </a:ext>
          </a:extLst>
        </cdr:cNvPr>
        <cdr:cNvSpPr txBox="1"/>
      </cdr:nvSpPr>
      <cdr:spPr>
        <a:xfrm xmlns:a="http://schemas.openxmlformats.org/drawingml/2006/main">
          <a:off x="781050" y="3052762"/>
          <a:ext cx="1162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b="1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0.20741</cdr:x>
      <cdr:y>0.92817</cdr:y>
    </cdr:from>
    <cdr:to>
      <cdr:x>0.38519</cdr:x>
      <cdr:y>0.99551</cdr:y>
    </cdr:to>
    <cdr:sp macro="" textlink="">
      <cdr:nvSpPr>
        <cdr:cNvPr id="5" name="Szövegdoboz 4">
          <a:extLst xmlns:a="http://schemas.openxmlformats.org/drawingml/2006/main">
            <a:ext uri="{FF2B5EF4-FFF2-40B4-BE49-F238E27FC236}">
              <a16:creationId xmlns:a16="http://schemas.microsoft.com/office/drawing/2014/main" xmlns="" id="{20C40C81-4C4C-F7FE-67CA-41020D7CF638}"/>
            </a:ext>
          </a:extLst>
        </cdr:cNvPr>
        <cdr:cNvSpPr txBox="1"/>
      </cdr:nvSpPr>
      <cdr:spPr>
        <a:xfrm xmlns:a="http://schemas.openxmlformats.org/drawingml/2006/main">
          <a:off x="1066800" y="3938589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0.46667</cdr:x>
      <cdr:y>0.92817</cdr:y>
    </cdr:from>
    <cdr:to>
      <cdr:x>0.64074</cdr:x>
      <cdr:y>0.99551</cdr:y>
    </cdr:to>
    <cdr:sp macro="" textlink="">
      <cdr:nvSpPr>
        <cdr:cNvPr id="6" name="Szövegdoboz 5">
          <a:extLst xmlns:a="http://schemas.openxmlformats.org/drawingml/2006/main">
            <a:ext uri="{FF2B5EF4-FFF2-40B4-BE49-F238E27FC236}">
              <a16:creationId xmlns:a16="http://schemas.microsoft.com/office/drawing/2014/main" xmlns="" id="{6840800E-E92B-BFDE-A148-ED2A08B44953}"/>
            </a:ext>
          </a:extLst>
        </cdr:cNvPr>
        <cdr:cNvSpPr txBox="1"/>
      </cdr:nvSpPr>
      <cdr:spPr>
        <a:xfrm xmlns:a="http://schemas.openxmlformats.org/drawingml/2006/main">
          <a:off x="2400300" y="3938589"/>
          <a:ext cx="895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0.61299</cdr:x>
      <cdr:y>0.93827</cdr:y>
    </cdr:from>
    <cdr:to>
      <cdr:x>0.77442</cdr:x>
      <cdr:y>1</cdr:y>
    </cdr:to>
    <cdr:sp macro="" textlink="">
      <cdr:nvSpPr>
        <cdr:cNvPr id="7" name="Szövegdoboz 6">
          <a:extLst xmlns:a="http://schemas.openxmlformats.org/drawingml/2006/main">
            <a:ext uri="{FF2B5EF4-FFF2-40B4-BE49-F238E27FC236}">
              <a16:creationId xmlns:a16="http://schemas.microsoft.com/office/drawing/2014/main" xmlns="" id="{7475975D-7C5A-6123-8B49-E34646092EBE}"/>
            </a:ext>
          </a:extLst>
        </cdr:cNvPr>
        <cdr:cNvSpPr txBox="1"/>
      </cdr:nvSpPr>
      <cdr:spPr>
        <a:xfrm xmlns:a="http://schemas.openxmlformats.org/drawingml/2006/main">
          <a:off x="5468987" y="4874200"/>
          <a:ext cx="1440160" cy="320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b="1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0.24173</cdr:x>
      <cdr:y>0.95269</cdr:y>
    </cdr:from>
    <cdr:to>
      <cdr:x>0.33822</cdr:x>
      <cdr:y>1</cdr:y>
    </cdr:to>
    <cdr:sp macro="" textlink="">
      <cdr:nvSpPr>
        <cdr:cNvPr id="8" name="Szövegdoboz 7">
          <a:extLst xmlns:a="http://schemas.openxmlformats.org/drawingml/2006/main">
            <a:ext uri="{FF2B5EF4-FFF2-40B4-BE49-F238E27FC236}">
              <a16:creationId xmlns:a16="http://schemas.microsoft.com/office/drawing/2014/main" xmlns="" id="{21680567-9F7E-BC11-AD2E-C5CDF3420B00}"/>
            </a:ext>
          </a:extLst>
        </cdr:cNvPr>
        <cdr:cNvSpPr txBox="1"/>
      </cdr:nvSpPr>
      <cdr:spPr>
        <a:xfrm xmlns:a="http://schemas.openxmlformats.org/drawingml/2006/main">
          <a:off x="2156619" y="5007517"/>
          <a:ext cx="860920" cy="248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>
              <a:solidFill>
                <a:schemeClr val="accent3">
                  <a:lumMod val="50000"/>
                </a:schemeClr>
              </a:solidFill>
            </a:rPr>
            <a:t>      432 mm</a:t>
          </a:r>
        </a:p>
      </cdr:txBody>
    </cdr:sp>
  </cdr:relSizeAnchor>
  <cdr:relSizeAnchor xmlns:cdr="http://schemas.openxmlformats.org/drawingml/2006/chartDrawing">
    <cdr:from>
      <cdr:x>0.47579</cdr:x>
      <cdr:y>0.95687</cdr:y>
    </cdr:from>
    <cdr:to>
      <cdr:x>0.54439</cdr:x>
      <cdr:y>0.99768</cdr:y>
    </cdr:to>
    <cdr:sp macro="" textlink="">
      <cdr:nvSpPr>
        <cdr:cNvPr id="9" name="Szövegdoboz 8">
          <a:extLst xmlns:a="http://schemas.openxmlformats.org/drawingml/2006/main">
            <a:ext uri="{FF2B5EF4-FFF2-40B4-BE49-F238E27FC236}">
              <a16:creationId xmlns:a16="http://schemas.microsoft.com/office/drawing/2014/main" xmlns="" id="{89A3FA3C-802A-18B2-3BFC-2C7324661C36}"/>
            </a:ext>
          </a:extLst>
        </cdr:cNvPr>
        <cdr:cNvSpPr txBox="1"/>
      </cdr:nvSpPr>
      <cdr:spPr>
        <a:xfrm xmlns:a="http://schemas.openxmlformats.org/drawingml/2006/main">
          <a:off x="4244851" y="4970865"/>
          <a:ext cx="612068" cy="211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 b="1" dirty="0">
              <a:solidFill>
                <a:schemeClr val="accent1">
                  <a:lumMod val="75000"/>
                </a:schemeClr>
              </a:solidFill>
            </a:rPr>
            <a:t>347 mm</a:t>
          </a:r>
        </a:p>
      </cdr:txBody>
    </cdr:sp>
  </cdr:relSizeAnchor>
  <cdr:relSizeAnchor xmlns:cdr="http://schemas.openxmlformats.org/drawingml/2006/chartDrawing">
    <cdr:from>
      <cdr:x>0.66142</cdr:x>
      <cdr:y>0.97228</cdr:y>
    </cdr:from>
    <cdr:to>
      <cdr:x>0.74213</cdr:x>
      <cdr:y>1</cdr:y>
    </cdr:to>
    <cdr:sp macro="" textlink="">
      <cdr:nvSpPr>
        <cdr:cNvPr id="10" name="Szövegdoboz 9">
          <a:extLst xmlns:a="http://schemas.openxmlformats.org/drawingml/2006/main">
            <a:ext uri="{FF2B5EF4-FFF2-40B4-BE49-F238E27FC236}">
              <a16:creationId xmlns:a16="http://schemas.microsoft.com/office/drawing/2014/main" xmlns="" id="{16BFE2F1-B62B-4FD7-7721-D70BE41BDF77}"/>
            </a:ext>
          </a:extLst>
        </cdr:cNvPr>
        <cdr:cNvSpPr txBox="1"/>
      </cdr:nvSpPr>
      <cdr:spPr>
        <a:xfrm xmlns:a="http://schemas.openxmlformats.org/drawingml/2006/main">
          <a:off x="5901035" y="5050888"/>
          <a:ext cx="72008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0.65335</cdr:x>
      <cdr:y>0.95842</cdr:y>
    </cdr:from>
    <cdr:to>
      <cdr:x>0.74213</cdr:x>
      <cdr:y>1</cdr:y>
    </cdr:to>
    <cdr:sp macro="" textlink="">
      <cdr:nvSpPr>
        <cdr:cNvPr id="11" name="Szövegdoboz 10">
          <a:extLst xmlns:a="http://schemas.openxmlformats.org/drawingml/2006/main">
            <a:ext uri="{FF2B5EF4-FFF2-40B4-BE49-F238E27FC236}">
              <a16:creationId xmlns:a16="http://schemas.microsoft.com/office/drawing/2014/main" xmlns="" id="{FCCD6C18-8FC0-497F-4226-C11A207774A2}"/>
            </a:ext>
          </a:extLst>
        </cdr:cNvPr>
        <cdr:cNvSpPr txBox="1"/>
      </cdr:nvSpPr>
      <cdr:spPr>
        <a:xfrm xmlns:a="http://schemas.openxmlformats.org/drawingml/2006/main">
          <a:off x="5829027" y="4978880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0.65376</cdr:x>
      <cdr:y>0.95629</cdr:y>
    </cdr:from>
    <cdr:to>
      <cdr:x>0.73447</cdr:x>
      <cdr:y>1</cdr:y>
    </cdr:to>
    <cdr:sp macro="" textlink="">
      <cdr:nvSpPr>
        <cdr:cNvPr id="12" name="Szövegdoboz 11">
          <a:extLst xmlns:a="http://schemas.openxmlformats.org/drawingml/2006/main">
            <a:ext uri="{FF2B5EF4-FFF2-40B4-BE49-F238E27FC236}">
              <a16:creationId xmlns:a16="http://schemas.microsoft.com/office/drawing/2014/main" xmlns="" id="{93A594F3-6C61-0C7A-0280-AF537674D3B9}"/>
            </a:ext>
          </a:extLst>
        </cdr:cNvPr>
        <cdr:cNvSpPr txBox="1"/>
      </cdr:nvSpPr>
      <cdr:spPr>
        <a:xfrm xmlns:a="http://schemas.openxmlformats.org/drawingml/2006/main">
          <a:off x="5832648" y="4967810"/>
          <a:ext cx="720080" cy="227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>
              <a:solidFill>
                <a:schemeClr val="bg1">
                  <a:lumMod val="50000"/>
                </a:schemeClr>
              </a:solidFill>
            </a:rPr>
            <a:t>364 mm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472C-1082-4058-8955-99F393E6B6D9}" type="datetimeFigureOut">
              <a:rPr lang="hu-HU" smtClean="0"/>
              <a:t>2022. 10. 27.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29C2D-EA69-412E-BA38-2C8297FB1F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32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D6E40-2573-415E-B8E7-9975839EA399}" type="datetimeFigureOut">
              <a:rPr lang="hu-HU" smtClean="0"/>
              <a:t>2022. 10. 27.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92F6-F761-43EB-85B7-B0D7B6684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8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6463" y="4606284"/>
            <a:ext cx="8420100" cy="677937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algn="l">
              <a:defRPr sz="35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6463" y="5398368"/>
            <a:ext cx="6934200" cy="478904"/>
          </a:xfrm>
        </p:spPr>
        <p:txBody>
          <a:bodyPr>
            <a:normAutofit/>
          </a:bodyPr>
          <a:lstStyle>
            <a:lvl1pPr marL="0" indent="0" algn="l">
              <a:buNone/>
              <a:defRPr sz="21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1282" y="6021292"/>
            <a:ext cx="717173" cy="730621"/>
          </a:xfrm>
          <a:prstGeom prst="rect">
            <a:avLst/>
          </a:prstGeom>
        </p:spPr>
      </p:pic>
      <p:sp>
        <p:nvSpPr>
          <p:cNvPr id="5" name="Kép helye 4"/>
          <p:cNvSpPr>
            <a:spLocks noGrp="1"/>
          </p:cNvSpPr>
          <p:nvPr>
            <p:ph type="pic" sz="quarter" idx="10"/>
          </p:nvPr>
        </p:nvSpPr>
        <p:spPr>
          <a:xfrm>
            <a:off x="185151" y="204687"/>
            <a:ext cx="9535697" cy="40940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888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463" y="4653136"/>
            <a:ext cx="8420100" cy="1152128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algn="l">
              <a:defRPr sz="2800" b="1" i="1" cap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b="16036"/>
          <a:stretch/>
        </p:blipFill>
        <p:spPr bwMode="auto">
          <a:xfrm>
            <a:off x="272479" y="260648"/>
            <a:ext cx="93715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440" y="5990812"/>
            <a:ext cx="717173" cy="7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5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504" y="332660"/>
            <a:ext cx="7632848" cy="490067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95301" y="1052736"/>
            <a:ext cx="8922196" cy="5256584"/>
          </a:xfrm>
        </p:spPr>
        <p:txBody>
          <a:bodyPr>
            <a:normAutofit/>
          </a:bodyPr>
          <a:lstStyle>
            <a:lvl1pPr marL="285757" indent="-285757">
              <a:buClr>
                <a:schemeClr val="accent3"/>
              </a:buClr>
              <a:buFont typeface="Wingdings" panose="05000000000000000000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68" indent="-18098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58934" indent="-285757">
              <a:buClr>
                <a:schemeClr val="accent3"/>
              </a:buClr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2333" indent="-182568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0508" indent="-18415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en-US" dirty="0"/>
              <a:t>level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0305" y="6453340"/>
            <a:ext cx="40124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8D115B-CC01-4406-8B4A-3F1BD6B4B52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DCBCEA0-F7ED-492A-A7EA-785D4A6434CE}"/>
              </a:ext>
            </a:extLst>
          </p:cNvPr>
          <p:cNvSpPr txBox="1"/>
          <p:nvPr userDrawn="1"/>
        </p:nvSpPr>
        <p:spPr>
          <a:xfrm>
            <a:off x="56456" y="64533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CTOSZ - Dorogi Árpád</a:t>
            </a:r>
          </a:p>
        </p:txBody>
      </p:sp>
    </p:spTree>
    <p:extLst>
      <p:ext uri="{BB962C8B-B14F-4D97-AF65-F5344CB8AC3E}">
        <p14:creationId xmlns:p14="http://schemas.microsoft.com/office/powerpoint/2010/main" val="39579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506" y="332660"/>
            <a:ext cx="7632847" cy="490067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95301" y="1052736"/>
            <a:ext cx="8922196" cy="5256584"/>
          </a:xfrm>
        </p:spPr>
        <p:txBody>
          <a:bodyPr>
            <a:normAutofit/>
          </a:bodyPr>
          <a:lstStyle>
            <a:lvl1pPr marL="285757" indent="-285757">
              <a:buClr>
                <a:schemeClr val="accent3"/>
              </a:buClr>
              <a:buFont typeface="Wingdings" panose="05000000000000000000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68" indent="-18098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58934" indent="-285757">
              <a:buClr>
                <a:schemeClr val="accent3"/>
              </a:buClr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2333" indent="-182568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0508" indent="-18415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en-US" dirty="0"/>
              <a:t>level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0305" y="6448255"/>
            <a:ext cx="40124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8D115B-CC01-4406-8B4A-3F1BD6B4B52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6099EAB-5E52-4426-AA9C-2FB205D1D1C2}"/>
              </a:ext>
            </a:extLst>
          </p:cNvPr>
          <p:cNvSpPr txBox="1"/>
          <p:nvPr userDrawn="1"/>
        </p:nvSpPr>
        <p:spPr>
          <a:xfrm>
            <a:off x="56456" y="64533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CTOSZ - Dorogi Árpád</a:t>
            </a:r>
          </a:p>
        </p:txBody>
      </p:sp>
    </p:spTree>
    <p:extLst>
      <p:ext uri="{BB962C8B-B14F-4D97-AF65-F5344CB8AC3E}">
        <p14:creationId xmlns:p14="http://schemas.microsoft.com/office/powerpoint/2010/main" val="59171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505" y="332660"/>
            <a:ext cx="7560840" cy="490067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95302" y="1052739"/>
            <a:ext cx="4313683" cy="5255989"/>
          </a:xfrm>
        </p:spPr>
        <p:txBody>
          <a:bodyPr>
            <a:normAutofit/>
          </a:bodyPr>
          <a:lstStyle>
            <a:lvl1pPr marL="285757" indent="-285757">
              <a:buClr>
                <a:schemeClr val="accent3"/>
              </a:buClr>
              <a:buFont typeface="Wingdings" panose="05000000000000000000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68" indent="-18098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58934" indent="-285757">
              <a:buClr>
                <a:schemeClr val="accent3"/>
              </a:buClr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2333" indent="-182568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0508" indent="-18415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en-US" dirty="0"/>
              <a:t>level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0305" y="6448255"/>
            <a:ext cx="40124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8D115B-CC01-4406-8B4A-3F1BD6B4B52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0"/>
          </p:nvPr>
        </p:nvSpPr>
        <p:spPr>
          <a:xfrm>
            <a:off x="5169025" y="1052513"/>
            <a:ext cx="4248026" cy="5256212"/>
          </a:xfrm>
        </p:spPr>
        <p:txBody>
          <a:bodyPr>
            <a:normAutofit/>
          </a:bodyPr>
          <a:lstStyle>
            <a:lvl1pPr marL="285757" indent="-285757" algn="l" defTabSz="1072892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Ø"/>
              <a:defRPr lang="hu-HU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204" indent="-285757" algn="l" defTabSz="1072892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lang="hu-HU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8650" indent="-285757" algn="l" defTabSz="1072892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  <a:defRPr lang="hu-HU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C3DCBE6-0D99-4FF2-977E-F54AAA5EDC7D}"/>
              </a:ext>
            </a:extLst>
          </p:cNvPr>
          <p:cNvSpPr txBox="1"/>
          <p:nvPr userDrawn="1"/>
        </p:nvSpPr>
        <p:spPr>
          <a:xfrm>
            <a:off x="56456" y="64533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CTOSZ - Dorogi Árpád</a:t>
            </a:r>
          </a:p>
        </p:txBody>
      </p:sp>
    </p:spTree>
    <p:extLst>
      <p:ext uri="{BB962C8B-B14F-4D97-AF65-F5344CB8AC3E}">
        <p14:creationId xmlns:p14="http://schemas.microsoft.com/office/powerpoint/2010/main" val="17897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300" y="980732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Straight Connector 7"/>
          <p:cNvCxnSpPr/>
          <p:nvPr/>
        </p:nvCxnSpPr>
        <p:spPr>
          <a:xfrm>
            <a:off x="495300" y="835204"/>
            <a:ext cx="8915400" cy="21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621" y="6453336"/>
            <a:ext cx="9898381" cy="2880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10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527" y="122816"/>
            <a:ext cx="717173" cy="73062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BDC197D-4EBC-43F1-9F9A-FD29C7DEFC38}"/>
              </a:ext>
            </a:extLst>
          </p:cNvPr>
          <p:cNvSpPr txBox="1"/>
          <p:nvPr userDrawn="1"/>
        </p:nvSpPr>
        <p:spPr>
          <a:xfrm>
            <a:off x="56456" y="64533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CTOSZ - Dorogi Árpád</a:t>
            </a:r>
          </a:p>
        </p:txBody>
      </p:sp>
    </p:spTree>
    <p:extLst>
      <p:ext uri="{BB962C8B-B14F-4D97-AF65-F5344CB8AC3E}">
        <p14:creationId xmlns:p14="http://schemas.microsoft.com/office/powerpoint/2010/main" val="348769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hdr="0" ftr="0" dt="0"/>
  <p:txStyles>
    <p:titleStyle>
      <a:lvl1pPr algn="ctr" defTabSz="107289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35" indent="-402335" algn="l" defTabSz="107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71725" indent="-335278" algn="l" defTabSz="10728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41116" indent="-268223" algn="l" defTabSz="107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77562" indent="-268223" algn="l" defTabSz="10728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14007" indent="-268223" algn="l" defTabSz="1072892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454" indent="-268223" algn="l" defTabSz="107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900" indent="-268223" algn="l" defTabSz="107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346" indent="-268223" algn="l" defTabSz="107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792" indent="-268223" algn="l" defTabSz="107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47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92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338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85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231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677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123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569" algn="l" defTabSz="1072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6463" y="4606284"/>
            <a:ext cx="8420100" cy="6779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700" dirty="0"/>
              <a:t>A magyar cukorrépa-termelés helyzete és kilátásai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6463" y="5398368"/>
            <a:ext cx="6934200" cy="4789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200" dirty="0"/>
              <a:t>Dorogi Árpád CTOSZ elnök</a:t>
            </a:r>
          </a:p>
          <a:p>
            <a:pPr>
              <a:lnSpc>
                <a:spcPct val="90000"/>
              </a:lnSpc>
            </a:pPr>
            <a:r>
              <a:rPr lang="hu-HU" sz="1200" dirty="0"/>
              <a:t>Enying, 2022. október 19. </a:t>
            </a:r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xmlns="" id="{AA653807-6E60-5133-E595-48E0AF5036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4" b="1783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711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A70AB7E-DD56-A220-ACD5-DE97E23C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Cukorhiány és annak okai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A658E339-497F-27D3-E756-546A2D92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49C4F30D-82A0-5432-1DAB-26256B55A1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hu-HU" sz="1500" dirty="0"/>
              <a:t>Cukorreform </a:t>
            </a:r>
          </a:p>
          <a:p>
            <a:pPr algn="just"/>
            <a:r>
              <a:rPr lang="hu-HU" sz="1500" dirty="0"/>
              <a:t>Korábbi évek túlkínálata </a:t>
            </a:r>
          </a:p>
          <a:p>
            <a:pPr algn="just"/>
            <a:r>
              <a:rPr lang="hu-HU" sz="1500" dirty="0"/>
              <a:t>A költségeknél alacsonyabb cukorárak Európában </a:t>
            </a:r>
          </a:p>
          <a:p>
            <a:pPr algn="just"/>
            <a:r>
              <a:rPr lang="hu-HU" sz="1500" dirty="0"/>
              <a:t>Olcsóbb import termékek (cukor) </a:t>
            </a:r>
          </a:p>
          <a:p>
            <a:pPr algn="just"/>
            <a:r>
              <a:rPr lang="hu-HU" sz="1500" dirty="0"/>
              <a:t>Stagnáló, alacsony cukorrépa ár</a:t>
            </a:r>
          </a:p>
          <a:p>
            <a:pPr algn="just"/>
            <a:r>
              <a:rPr lang="hu-HU" sz="1500" dirty="0"/>
              <a:t>Növekvő cukorrépa termelési költségek</a:t>
            </a:r>
          </a:p>
          <a:p>
            <a:pPr algn="just"/>
            <a:r>
              <a:rPr lang="hu-HU" sz="1500" dirty="0"/>
              <a:t>Cukorrépa versenyképességének háttérbe kerülése más szántóföldi növényekhez viszonyítva</a:t>
            </a:r>
          </a:p>
          <a:p>
            <a:pPr algn="just"/>
            <a:r>
              <a:rPr lang="hu-HU" sz="1500" dirty="0"/>
              <a:t>Jelentősen csökkenő vetésterület Európában és Magyarországon </a:t>
            </a:r>
          </a:p>
          <a:p>
            <a:pPr algn="just"/>
            <a:r>
              <a:rPr lang="hu-HU" sz="1500" dirty="0"/>
              <a:t>Magas etanol árak, csökkenő nádcukor előállítás </a:t>
            </a:r>
          </a:p>
          <a:p>
            <a:pPr algn="just"/>
            <a:r>
              <a:rPr lang="hu-HU" sz="1500" dirty="0"/>
              <a:t>A cukor készletek csökkenése, fogyasztás alatti termelés Európában </a:t>
            </a:r>
          </a:p>
          <a:p>
            <a:pPr marL="0" indent="0" algn="just">
              <a:buNone/>
            </a:pPr>
            <a:endParaRPr lang="hu-HU" sz="1500" dirty="0"/>
          </a:p>
          <a:p>
            <a:pPr marL="0" indent="0" algn="just">
              <a:buNone/>
            </a:pPr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xmlns="" id="{A2DBBA50-3614-7B92-0250-882A18B5A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251911"/>
              </p:ext>
            </p:extLst>
          </p:nvPr>
        </p:nvGraphicFramePr>
        <p:xfrm>
          <a:off x="495300" y="1052513"/>
          <a:ext cx="4313238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994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21A2919-1120-6152-8181-DEAEB089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Világpiaci adatok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D7D916F0-709F-2D4A-0216-03C7765D8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5" y="1358674"/>
            <a:ext cx="4313238" cy="2358358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C41D84D5-EEA5-7B68-BD22-878B03E2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xmlns="" id="{235366E7-59C1-9B90-44B0-E29B8EFA0E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4" y="3744660"/>
            <a:ext cx="4248150" cy="2328366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1BDDA69C-17C8-3A3A-F99E-A5E09E6C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08" y="1196752"/>
            <a:ext cx="4732582" cy="266429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FF1524A6-A6A2-9F94-26F9-79FE8D4BA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175" y="4067448"/>
            <a:ext cx="4351281" cy="21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88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B835AF-8944-CA91-857F-E67F8DCD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Világpiaci adatok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49647539-4434-C1A8-EDC9-523092888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2" y="1394619"/>
            <a:ext cx="8124825" cy="4572000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F006C00-3416-1AE4-6104-06A5A1C7D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5279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5692A17-2237-11FD-42A3-571AFD79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Világpiaci adatok</a:t>
            </a:r>
          </a:p>
        </p:txBody>
      </p:sp>
      <p:pic>
        <p:nvPicPr>
          <p:cNvPr id="6" name="Tartalom helye 5" descr="A képen térkép látható&#10;&#10;Automatikusan generált leírás">
            <a:extLst>
              <a:ext uri="{FF2B5EF4-FFF2-40B4-BE49-F238E27FC236}">
                <a16:creationId xmlns:a16="http://schemas.microsoft.com/office/drawing/2014/main" xmlns="" id="{4AEA29FD-5F09-E542-8B9D-3646C9957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69530"/>
            <a:ext cx="8921750" cy="5022177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919DEFF-FB3F-2C13-76A0-4E0B4CFD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44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BF393C4-9413-1629-F699-674C7C52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Világpiaci adatok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7D2D8AC9-6BCF-9BF6-7163-F33CA612D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25158"/>
            <a:ext cx="8921750" cy="4910922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DC4C56F-2896-1006-28CF-767CFA424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5205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D1775BA-AB6D-40B0-9720-0ED3EBB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jövedelmezősége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11E288A-1378-4429-85A1-6F5A04DE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cukorrépa hozta (a korábbi évtizedekben) hektáronként a magasabb jövedelmet. Az utóbbi években ez a jövedelem nem elegendő ahhoz, hogy ösztönző legyen a cukorrépa termelés tekintetében. </a:t>
            </a:r>
          </a:p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Termesztéséhez szükséges a legtöbb befektetés, a legnagyobb szakmai hozzáértés és egyúttal a legnagyobb kockázatot is jelenti. </a:t>
            </a:r>
          </a:p>
          <a:p>
            <a:pPr marL="0" marR="0" lvl="0" indent="0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Számolni kell azzal is, hogy a cukorrépa után termesztett növény termése és jövedelme kevesebb, mint általában a többi elővetemény után. 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C861EAD2-A492-48F4-83CD-25CEFA10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11" name="Tartalom helye 10" descr="A képen égbolt, kültéri, talaj, fű látható&#10;&#10;Automatikusan generált leírás">
            <a:extLst>
              <a:ext uri="{FF2B5EF4-FFF2-40B4-BE49-F238E27FC236}">
                <a16:creationId xmlns:a16="http://schemas.microsoft.com/office/drawing/2014/main" xmlns="" id="{D6CE5E89-03A7-BE9F-1048-81B229BA03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79" y="1124744"/>
            <a:ext cx="4248150" cy="3186112"/>
          </a:xfrm>
        </p:spPr>
      </p:pic>
    </p:spTree>
    <p:extLst>
      <p:ext uri="{BB962C8B-B14F-4D97-AF65-F5344CB8AC3E}">
        <p14:creationId xmlns:p14="http://schemas.microsoft.com/office/powerpoint/2010/main" val="3646132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EA8D5E5-748D-4866-8BC1-E1C96F50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jövedelmezősége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8131F5D6-434A-4AEC-8E4C-E894F1F82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16</a:t>
            </a:fld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xmlns="" id="{ED5B7EEE-07A2-448E-9AA6-1F64C3DC3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245395"/>
              </p:ext>
            </p:extLst>
          </p:nvPr>
        </p:nvGraphicFramePr>
        <p:xfrm>
          <a:off x="495300" y="1052513"/>
          <a:ext cx="892175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433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3D06F5F-84A5-4EA0-A166-FC417B1D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jövedelmezősége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A30A91D4-74E4-45E7-99AF-04AF2F1A7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17</a:t>
            </a:fld>
            <a:endParaRPr lang="hu-HU" dirty="0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xmlns="" id="{155067BC-35A6-462B-BB69-D11A21BFB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17928"/>
              </p:ext>
            </p:extLst>
          </p:nvPr>
        </p:nvGraphicFramePr>
        <p:xfrm>
          <a:off x="495300" y="1052513"/>
          <a:ext cx="892175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451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1F3B2C7-B537-43DD-9E81-D5E3712F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cukorrépatermelés jövedelmezősége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CFCC9041-DE4D-4402-BF3C-CCE855B4C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18</a:t>
            </a:fld>
            <a:endParaRPr lang="hu-HU" dirty="0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xmlns="" id="{0620B190-33D6-41C1-BFFC-92C8D97E9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668892"/>
              </p:ext>
            </p:extLst>
          </p:nvPr>
        </p:nvGraphicFramePr>
        <p:xfrm>
          <a:off x="495300" y="1052513"/>
          <a:ext cx="892175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76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3C41CE-63BA-4DF3-A115-8FC547C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Támogatás évenkénti alakulása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C1DDD1D6-56CE-45DF-AAF9-D9488A212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B815FDB8-11A3-4882-ACBB-91EA8BDFA269}"/>
              </a:ext>
            </a:extLst>
          </p:cNvPr>
          <p:cNvSpPr txBox="1"/>
          <p:nvPr/>
        </p:nvSpPr>
        <p:spPr>
          <a:xfrm>
            <a:off x="6596892" y="6134163"/>
            <a:ext cx="624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200" dirty="0"/>
          </a:p>
          <a:p>
            <a:endParaRPr lang="hu-HU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xmlns="" id="{69E2DA84-DDDF-48B8-AA90-4A3963864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797346"/>
              </p:ext>
            </p:extLst>
          </p:nvPr>
        </p:nvGraphicFramePr>
        <p:xfrm>
          <a:off x="495300" y="1052513"/>
          <a:ext cx="892175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698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56E68D9-80D4-49BE-B867-6CCF5374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Amiről szó lesz…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FA5DD0C-3F1E-446F-A276-441D2234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04" y="980728"/>
            <a:ext cx="7632848" cy="525658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hu-H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800" b="1" dirty="0"/>
              <a:t>A cukorrépa-termelés helyzete Magyarországon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800" b="1" dirty="0"/>
              <a:t>Cukorhiány és annak okai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800" b="1" dirty="0"/>
              <a:t>Világpiaci adatok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800" b="1" dirty="0"/>
              <a:t>A cukorrépa-termelés jövedelmezősége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800" b="1" dirty="0"/>
              <a:t>A cukorrépa-termelés jövője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800" b="1" dirty="0"/>
              <a:t>A magyar és osztrák termeltetési feltételek összehasonlítása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hu-HU" sz="1800" b="1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25B95257-1A3D-405D-A82F-ACCBD019B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2050" name="Picture 2" descr="KapcsolÃ³dÃ³ kÃ©p">
            <a:extLst>
              <a:ext uri="{FF2B5EF4-FFF2-40B4-BE49-F238E27FC236}">
                <a16:creationId xmlns:a16="http://schemas.microsoft.com/office/drawing/2014/main" xmlns="" id="{7951583A-2CE0-4455-A1BE-03C3F383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88" y="4177679"/>
            <a:ext cx="39676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58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1D1BF23-B447-4823-B479-0A4A8518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 ára és támogatása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BD7EB53-6A02-4B34-91B2-0EDF4DB2E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ágazat jelentős összegű, termeléshez kötött támogatást kap, hogy a termelés folytatható legyen Magyarországon. </a:t>
            </a:r>
          </a:p>
          <a:p>
            <a:pPr marL="0" marR="0" lvl="0" indent="0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None/>
              <a:tabLst/>
              <a:defRPr/>
            </a:pP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2021. </a:t>
            </a:r>
            <a:r>
              <a:rPr lang="hu-HU" sz="1500" dirty="0"/>
              <a:t>és 2022. 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évben 7,762 millió euró összegű</a:t>
            </a:r>
            <a:r>
              <a:rPr lang="hu-HU" sz="1500" dirty="0"/>
              <a:t> éves 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támogatásban részesült. </a:t>
            </a:r>
          </a:p>
          <a:p>
            <a:pPr marL="0" marR="0" lvl="0" indent="0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None/>
              <a:tabLst/>
              <a:defRPr/>
            </a:pP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támogatás nélkül, csak a Magyar Cukor Zrt. által Magyarországon fizetett répaáron nem lenne folytatható a cukorrépa termesztése.</a:t>
            </a:r>
          </a:p>
          <a:p>
            <a:pPr marL="0" marR="0" lvl="0" indent="0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None/>
              <a:tabLst/>
              <a:defRPr/>
            </a:pP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1500" dirty="0">
                <a:solidFill>
                  <a:prstClr val="black"/>
                </a:solidFill>
              </a:rPr>
              <a:t>Fontos az új EU költségvetési ciklusban is minimum 8-10 millió euró támogatás legyen. (Az összeg növelése számos érdekütközést eredményez.) </a:t>
            </a:r>
          </a:p>
          <a:p>
            <a:pPr marL="0" marR="0" lvl="0" indent="0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None/>
              <a:tabLst/>
              <a:defRPr/>
            </a:pPr>
            <a:endParaRPr lang="hu-HU" sz="1500" dirty="0">
              <a:solidFill>
                <a:prstClr val="black"/>
              </a:solidFill>
            </a:endParaRPr>
          </a:p>
          <a:p>
            <a:pPr marL="285757" marR="0" lvl="0" indent="-285757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következő években 8 millió euró várható, amely a termőterület függvényében változik hektáronként.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107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12C183A-D617-42F4-9F00-A47830D20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20</a:t>
            </a:fld>
            <a:endParaRPr lang="hu-HU" dirty="0"/>
          </a:p>
        </p:txBody>
      </p:sp>
      <p:graphicFrame>
        <p:nvGraphicFramePr>
          <p:cNvPr id="10" name="Tartalom helye 9">
            <a:extLst>
              <a:ext uri="{FF2B5EF4-FFF2-40B4-BE49-F238E27FC236}">
                <a16:creationId xmlns:a16="http://schemas.microsoft.com/office/drawing/2014/main" xmlns="" id="{F55802C5-CDDC-4D16-9827-DD308064BB7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84956898"/>
              </p:ext>
            </p:extLst>
          </p:nvPr>
        </p:nvGraphicFramePr>
        <p:xfrm>
          <a:off x="5168900" y="1052513"/>
          <a:ext cx="424815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717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A4DFB1-564C-B604-AB4B-A0CB8C26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jövője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3031329-C189-3A9A-6770-59FB1C8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1600" dirty="0"/>
              <a:t>A cukorrépa az egyik növény, amely az öntözés hatására jelentős terméstöbbletet hoz. Az öntözött területeket növelni kell!</a:t>
            </a:r>
          </a:p>
          <a:p>
            <a:pPr algn="just"/>
            <a:r>
              <a:rPr lang="hu-HU" sz="1600" dirty="0"/>
              <a:t>Az öntözött területek bővítésével és a meglévő öntözhető területek jobb kihasználásával növelhető a termelés biztonsága és az egy hektárra jutó jövedelem előállítása. </a:t>
            </a:r>
          </a:p>
          <a:p>
            <a:pPr algn="just"/>
            <a:r>
              <a:rPr lang="hu-HU" sz="1600" dirty="0"/>
              <a:t>Precíziós pályázatokban cukorrépa termesztéséhez kapcsolódó gépek vásárlásának lehetősége, amelynek finanszírozását a Magyar Cukor Zrt. 600.000 euró összegig támogatja. </a:t>
            </a:r>
          </a:p>
          <a:p>
            <a:pPr algn="just"/>
            <a:r>
              <a:rPr lang="hu-HU" sz="1600" dirty="0"/>
              <a:t>A technikai fejlesztéseken túl folyamatos a technológiai megújítás, innováció a kutatók részéről. Ezt szolgálja a nemesítő házak folyamatosan fejlődő fajta ajánlata és a </a:t>
            </a:r>
            <a:r>
              <a:rPr lang="hu-HU" sz="1600" dirty="0" err="1"/>
              <a:t>Convisos</a:t>
            </a:r>
            <a:r>
              <a:rPr lang="hu-HU" sz="1600" dirty="0"/>
              <a:t> technológia.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2E7DE762-4578-FB3A-DB6A-1063E7D48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6" name="Tartalom helye 6">
            <a:extLst>
              <a:ext uri="{FF2B5EF4-FFF2-40B4-BE49-F238E27FC236}">
                <a16:creationId xmlns:a16="http://schemas.microsoft.com/office/drawing/2014/main" xmlns="" id="{97C78E41-919A-DF08-5D44-AC88163625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153" y="1711296"/>
            <a:ext cx="5253644" cy="3940233"/>
          </a:xfrm>
        </p:spPr>
      </p:pic>
    </p:spTree>
    <p:extLst>
      <p:ext uri="{BB962C8B-B14F-4D97-AF65-F5344CB8AC3E}">
        <p14:creationId xmlns:p14="http://schemas.microsoft.com/office/powerpoint/2010/main" val="303318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5CE4EA1-65E3-4442-9FDB-01818A1D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jövője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A2F42E3-5001-44C2-8125-EC73EDEB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1800" dirty="0"/>
              <a:t>Megfelelő csávázószer alkalmazása a vetőmagokon kiemelt fontosságú,  a szükséghelyzeti engedély biztosítása a CTOSZ tagok részére. </a:t>
            </a:r>
          </a:p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1800" dirty="0"/>
              <a:t>A Magyar Cukor Zrt. által szerződött 2021. évi ár (27,1 euró/tonna). Ez kiegészül a termelést folytatók számára további 2,9 euró/tonnával (nem elegendő!). 2021. október és 2022. szeptember 30. között ennyi jár/jut a termelőnek? </a:t>
            </a:r>
          </a:p>
          <a:p>
            <a:pPr marL="0" indent="0" algn="just">
              <a:buNone/>
            </a:pPr>
            <a:r>
              <a:rPr lang="hu-HU" sz="1800" dirty="0"/>
              <a:t>     Átlag cukorár csak 452 euró/tonna?! Nem segíti a termelés növelését! </a:t>
            </a:r>
          </a:p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1800" dirty="0"/>
              <a:t>A 2022. évi cukorrépa ár jelentős növelése a cukor ár függvényében (legalább kétszeres növekedés) </a:t>
            </a:r>
          </a:p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1800" dirty="0"/>
              <a:t>Más szántóföldi növények ár és jövedelem pozíciójának figyelembevétele. Az </a:t>
            </a:r>
            <a:r>
              <a:rPr lang="hu-HU" sz="1800" dirty="0" err="1"/>
              <a:t>árképzést</a:t>
            </a:r>
            <a:r>
              <a:rPr lang="hu-HU" sz="1800" dirty="0"/>
              <a:t> szerkezetileg módosítani kell, ezt jeleztük a Magyar Cukor felé.  Az elmúlt két évben a Magyar Cukor Zrt. részéről csak részben kerültek elfogadásra a CTOSZ javaslatai, ezért tovább zsugorodott a termőterület. </a:t>
            </a:r>
          </a:p>
          <a:p>
            <a:pPr algn="just"/>
            <a:endParaRPr lang="hu-HU" sz="1800" dirty="0"/>
          </a:p>
          <a:p>
            <a:pPr marL="0" indent="0" algn="just">
              <a:buNone/>
            </a:pPr>
            <a:endParaRPr lang="hu-HU" sz="1800" b="1" dirty="0"/>
          </a:p>
          <a:p>
            <a:pPr algn="just"/>
            <a:endParaRPr lang="hu-HU" sz="1600" dirty="0"/>
          </a:p>
          <a:p>
            <a:pPr marL="0" indent="0" algn="just">
              <a:buNone/>
            </a:pPr>
            <a:endParaRPr lang="hu-HU" sz="1600" dirty="0"/>
          </a:p>
          <a:p>
            <a:pPr algn="just"/>
            <a:endParaRPr lang="hu-HU" sz="1600" dirty="0"/>
          </a:p>
          <a:p>
            <a:pPr algn="just"/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050A101-E19D-4297-B7AB-FCA3FAD0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2788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051E118-B848-4D29-915B-BB159FAB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jövője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65F4A06-55B0-4799-B363-AD4E4ABE6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hu-HU" sz="1800" dirty="0"/>
          </a:p>
          <a:p>
            <a:pPr algn="just">
              <a:spcAft>
                <a:spcPts val="600"/>
              </a:spcAft>
            </a:pPr>
            <a:r>
              <a:rPr lang="hu-HU" sz="1800" dirty="0"/>
              <a:t>A bemutatott világpiaci tendenciák, az utóbbi hónapok európai cukor ár változásai azt jelzik, hogy a magasabb árszinten megvalósuló cukorértékesítés lehetővé teszi, hogy a cukor ár képlethez kapcsolódóan a cukorgyártók magasabb cukorrépa árat fizessenek a termelők számára. Ezt időben fel kell ismerni, hogy a termőterület növekedjen. A felismerés 2022. tavaszáig elmaradt.             A terület csökkent! </a:t>
            </a:r>
          </a:p>
          <a:p>
            <a:pPr algn="just">
              <a:spcAft>
                <a:spcPts val="600"/>
              </a:spcAft>
            </a:pPr>
            <a:r>
              <a:rPr lang="hu-HU" sz="1800" dirty="0"/>
              <a:t>A nem versenyképes ajánlat elbizonytalanítja a termelőket és szétzilálhatja a cukorrépát előállítók közösségét, akik professzionális tudással rendelkeznek és nagy szakmai hozzáértéssel termelik a cukorrépát (ezt teljesítette az MC szerződése). </a:t>
            </a:r>
          </a:p>
          <a:p>
            <a:pPr algn="just">
              <a:spcAft>
                <a:spcPts val="600"/>
              </a:spcAft>
            </a:pPr>
            <a:r>
              <a:rPr lang="hu-HU" sz="1800" dirty="0"/>
              <a:t>Az idő múlása, a szerződési feltételek késői ismertetése ugyancsak segíti a cukorrépa terület csökkenését. </a:t>
            </a:r>
          </a:p>
          <a:p>
            <a:pPr algn="just">
              <a:spcAft>
                <a:spcPts val="600"/>
              </a:spcAft>
            </a:pPr>
            <a:r>
              <a:rPr lang="hu-HU" sz="1800" dirty="0"/>
              <a:t>A más – ha átmenetileg is –,  magasabb jövedelmet hozó növények szintjére kell emelni a cukorrépa termesztésre vonatkozó 2022. évi elszámolást és 2023. évi ajánlatot. Az Agrana részéről ezt nem ismerték fel a magyarországi termelésre. </a:t>
            </a:r>
          </a:p>
          <a:p>
            <a:pPr algn="just">
              <a:spcAft>
                <a:spcPts val="600"/>
              </a:spcAft>
            </a:pPr>
            <a:r>
              <a:rPr lang="hu-HU" sz="1800" dirty="0"/>
              <a:t>A fogyasztásnál alacsonyabb termelés, a magas energiaárak a következő időszakban magasan fogják tartani a cukor árát.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08332D9-315E-4F8F-A03D-3B6EB6DA7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xmlns="" id="{453FA701-12FA-7C91-0A43-ED15A434E79E}"/>
              </a:ext>
            </a:extLst>
          </p:cNvPr>
          <p:cNvSpPr/>
          <p:nvPr/>
        </p:nvSpPr>
        <p:spPr>
          <a:xfrm>
            <a:off x="6177136" y="2495883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752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D143047-797C-4E6B-9994-8EBFF533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jövője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C8E0D69-F73C-4100-83C7-E696B662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endParaRPr lang="hu-HU" sz="1800" dirty="0"/>
          </a:p>
          <a:p>
            <a:pPr algn="just">
              <a:spcAft>
                <a:spcPts val="1200"/>
              </a:spcAft>
            </a:pPr>
            <a:r>
              <a:rPr lang="hu-HU" sz="1800" dirty="0"/>
              <a:t>Az a cukorgyártó kerül ki előnyösen ebből a folyamatosan változó helyzetből, aki a kapacitás kihasználásához közel álló mennyiségben rendelkezik termékkel. A kaposvári cukorgyár félgőzzel termel, fele annyi cukrot, mint elegendő nyersanyag ellátás esetén. </a:t>
            </a:r>
          </a:p>
          <a:p>
            <a:pPr algn="just">
              <a:spcAft>
                <a:spcPts val="1200"/>
              </a:spcAft>
            </a:pPr>
            <a:r>
              <a:rPr lang="hu-HU" sz="1800" dirty="0"/>
              <a:t>Az input anyagok és energia soha nem tapasztalt mértékű </a:t>
            </a:r>
            <a:r>
              <a:rPr lang="hu-HU" sz="1800" dirty="0" err="1"/>
              <a:t>árnövekedése</a:t>
            </a:r>
            <a:r>
              <a:rPr lang="hu-HU" sz="1800" dirty="0"/>
              <a:t> átrendezi a költségszerkezetet és magasabb szinten stabilizálja a növénytermesztési termékek árait, így a cukorrépa árát is. </a:t>
            </a:r>
          </a:p>
          <a:p>
            <a:pPr algn="just">
              <a:spcAft>
                <a:spcPts val="1200"/>
              </a:spcAft>
            </a:pPr>
            <a:r>
              <a:rPr lang="hu-HU" sz="1800" dirty="0"/>
              <a:t>A cukorrépa termelők versenyképes áron szeretnének a továbbiakban is cukorrépát termelni és legalább annyi jövedelmet realizálni, amennyit bármely más növény termelése esetén elérnek. Újra vonzóvá kell tenni a cukorrépa termelést, amelynek kulcsa a megfelelő jövedelem biztosításában rejlik.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75A5297-021C-463D-BFF5-BFF0A5D4A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232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5F1836E-3732-97E0-A994-DE7DA29E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04" y="332660"/>
            <a:ext cx="7632848" cy="490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600"/>
              <a:t>Együttműködési Alapok </a:t>
            </a:r>
          </a:p>
        </p:txBody>
      </p:sp>
      <p:pic>
        <p:nvPicPr>
          <p:cNvPr id="10" name="Tartalom helye 9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5ABBCF69-F021-9B98-5E11-23F77688B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63" y="1052513"/>
            <a:ext cx="3638424" cy="5256212"/>
          </a:xfrm>
          <a:noFill/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CD269151-2A01-823B-0530-43FF82CE0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0305" y="6453340"/>
            <a:ext cx="4012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8D115B-CC01-4406-8B4A-3F1BD6B4B526}" type="slidenum">
              <a:rPr lang="hu-HU" smtClean="0"/>
              <a:pPr>
                <a:spcAft>
                  <a:spcPts val="600"/>
                </a:spcAft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848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BE8A32D-6959-8A61-37C2-F7342682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 Cukor válaszlevél</a:t>
            </a:r>
          </a:p>
        </p:txBody>
      </p:sp>
      <p:pic>
        <p:nvPicPr>
          <p:cNvPr id="7" name="Tartalom helye 6" descr="A képen asztal látható&#10;&#10;Automatikusan generált leírás">
            <a:extLst>
              <a:ext uri="{FF2B5EF4-FFF2-40B4-BE49-F238E27FC236}">
                <a16:creationId xmlns:a16="http://schemas.microsoft.com/office/drawing/2014/main" xmlns="" id="{5A99D966-95D8-82DE-5CA1-6EF29BE5A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0" y="1052513"/>
            <a:ext cx="3218477" cy="5256212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FD44E75-3940-346F-754E-A83D06536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26</a:t>
            </a:fld>
            <a:endParaRPr lang="hu-HU" dirty="0"/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AB7A578E-01A1-A68E-9C73-24E515D221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11" y="1052513"/>
            <a:ext cx="3123728" cy="5256212"/>
          </a:xfrm>
        </p:spPr>
      </p:pic>
    </p:spTree>
    <p:extLst>
      <p:ext uri="{BB962C8B-B14F-4D97-AF65-F5344CB8AC3E}">
        <p14:creationId xmlns:p14="http://schemas.microsoft.com/office/powerpoint/2010/main" val="2355787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4E4AA8F-CEC1-FA0D-679B-D05E482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magyar és osztrák termeltetési feltételek összehasonlítása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681A4BB-B21A-4DD1-B0F8-C5736AD1B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50692A24-25F8-2397-5A51-B405CC100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27</a:t>
            </a:fld>
            <a:endParaRPr lang="hu-HU" dirty="0"/>
          </a:p>
        </p:txBody>
      </p:sp>
      <p:pic>
        <p:nvPicPr>
          <p:cNvPr id="9" name="Kép 8" descr="A képen asztal látható&#10;&#10;Automatikusan generált leírás">
            <a:extLst>
              <a:ext uri="{FF2B5EF4-FFF2-40B4-BE49-F238E27FC236}">
                <a16:creationId xmlns:a16="http://schemas.microsoft.com/office/drawing/2014/main" xmlns="" id="{466AA428-E537-2CDD-745A-EDCBDA4CC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909320"/>
            <a:ext cx="734309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59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7718129-786B-16CC-F2D4-D8F10804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000" dirty="0"/>
              <a:t>A magyar és osztrák termeltetési feltételek összehasonlítása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xmlns="" id="{C7305946-49EE-0F17-A4AD-8C9F6E353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 cukorrépa lehet a versenyképes szántóföldi növények egyike.</a:t>
            </a:r>
          </a:p>
          <a:p>
            <a:pPr algn="just"/>
            <a:r>
              <a:rPr lang="hu-HU" dirty="0"/>
              <a:t>A bevétele eléri a 2 millió forintot, a 4762 €-t hektáronként (63 € ár, 65 tonna terméssel és 280 ezer Ft/hektár támogatással) </a:t>
            </a:r>
          </a:p>
          <a:p>
            <a:pPr algn="just"/>
            <a:r>
              <a:rPr lang="hu-HU" dirty="0"/>
              <a:t>Ehhez a költségek elérik az 1,2 millió forint hektáronként ma is. 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2000" b="1" dirty="0">
                <a:solidFill>
                  <a:srgbClr val="00B050"/>
                </a:solidFill>
              </a:rPr>
              <a:t>Versenyképes ár</a:t>
            </a:r>
          </a:p>
          <a:p>
            <a:pPr marL="0" indent="0" algn="ctr">
              <a:buNone/>
            </a:pPr>
            <a:r>
              <a:rPr lang="hu-HU" sz="2000" b="1" dirty="0">
                <a:solidFill>
                  <a:srgbClr val="00B050"/>
                </a:solidFill>
              </a:rPr>
              <a:t>Nem kevesebb, mint az Ausztriában adott ár!</a:t>
            </a:r>
          </a:p>
          <a:p>
            <a:pPr marL="0" indent="0" algn="ctr">
              <a:buNone/>
            </a:pPr>
            <a:endParaRPr lang="hu-HU" sz="2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hu-HU" sz="2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hu-HU" sz="2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2000" b="1" dirty="0">
                <a:solidFill>
                  <a:srgbClr val="00B050"/>
                </a:solidFill>
              </a:rPr>
              <a:t>Elegendő cukorrépa a Magyar Cukor kaposvári gyára részére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2E3F99B7-BAEF-5047-8423-3D5494664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8D115B-CC01-4406-8B4A-3F1BD6B4B526}" type="slidenum">
              <a:rPr lang="hu-HU" smtClean="0"/>
              <a:pPr>
                <a:spcAft>
                  <a:spcPts val="600"/>
                </a:spcAft>
              </a:pPr>
              <a:t>28</a:t>
            </a:fld>
            <a:endParaRPr lang="hu-HU"/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xmlns="" id="{1662E503-B5CD-9BD1-2624-90650025FE0E}"/>
              </a:ext>
            </a:extLst>
          </p:cNvPr>
          <p:cNvSpPr/>
          <p:nvPr/>
        </p:nvSpPr>
        <p:spPr>
          <a:xfrm>
            <a:off x="4808984" y="3140968"/>
            <a:ext cx="46805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661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F805B94-796C-94AB-7697-D2A55A60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magyar és osztrák termeltetési feltételek összehasonlítása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58A2AC5-3069-813C-B957-6B4D8CE84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29</a:t>
            </a:fld>
            <a:endParaRPr lang="hu-HU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xmlns="" id="{8EB798C6-127E-5DB6-6C61-DF33EBE74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8" y="1052513"/>
            <a:ext cx="8488793" cy="5256212"/>
          </a:xfrm>
        </p:spPr>
      </p:pic>
    </p:spTree>
    <p:extLst>
      <p:ext uri="{BB962C8B-B14F-4D97-AF65-F5344CB8AC3E}">
        <p14:creationId xmlns:p14="http://schemas.microsoft.com/office/powerpoint/2010/main" val="2276797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442CD31-B3B4-47E6-84ED-00DAE619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helyzete Magyarországon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8788748-C15F-4F16-BF1E-B53EC1101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3</a:t>
            </a:fld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xmlns="" id="{3B7DA464-BFD6-9659-CCD3-0FFD6F08C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813483"/>
              </p:ext>
            </p:extLst>
          </p:nvPr>
        </p:nvGraphicFramePr>
        <p:xfrm>
          <a:off x="495300" y="1052513"/>
          <a:ext cx="892175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321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79B9BD8-1989-4243-9E76-AD67324E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br>
              <a:rPr lang="hu-HU" dirty="0"/>
            </a:br>
            <a:r>
              <a:rPr lang="hu-HU" sz="1800" dirty="0"/>
              <a:t>További eredményes gazdálkodást kívánok!</a:t>
            </a:r>
          </a:p>
        </p:txBody>
      </p:sp>
    </p:spTree>
    <p:extLst>
      <p:ext uri="{BB962C8B-B14F-4D97-AF65-F5344CB8AC3E}">
        <p14:creationId xmlns:p14="http://schemas.microsoft.com/office/powerpoint/2010/main" val="2162595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ECE21BC-8A44-3AE9-14EE-1EF28293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cukorrépa-termelés helyzete Magyarországon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4D8852F-76AF-C042-42E8-FF45E5BC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1600" dirty="0"/>
              <a:t>Jelentős a csapadékhiány. </a:t>
            </a:r>
          </a:p>
          <a:p>
            <a:pPr algn="just"/>
            <a:r>
              <a:rPr lang="hu-HU" sz="1600" dirty="0"/>
              <a:t>A klimatikus viszonyok évről-évre egyre nagyobb kihívást jelentenek: </a:t>
            </a:r>
          </a:p>
          <a:p>
            <a:pPr algn="just"/>
            <a:r>
              <a:rPr lang="hu-HU" sz="1600" dirty="0"/>
              <a:t>Téli kevés csapadék </a:t>
            </a:r>
          </a:p>
          <a:p>
            <a:pPr algn="just"/>
            <a:r>
              <a:rPr lang="hu-HU" sz="1600" dirty="0"/>
              <a:t>Korai fagyok</a:t>
            </a:r>
          </a:p>
          <a:p>
            <a:pPr algn="just"/>
            <a:r>
              <a:rPr lang="hu-HU" sz="1600" dirty="0"/>
              <a:t>Aszálykár</a:t>
            </a:r>
          </a:p>
          <a:p>
            <a:pPr algn="just"/>
            <a:r>
              <a:rPr lang="hu-HU" sz="1600" dirty="0"/>
              <a:t>Kártevők</a:t>
            </a:r>
          </a:p>
          <a:p>
            <a:pPr algn="just"/>
            <a:r>
              <a:rPr lang="hu-HU" sz="1600" dirty="0"/>
              <a:t>Komoly segítség az ágazatban az Agrárminisztérium engedélye alapján a </a:t>
            </a:r>
            <a:r>
              <a:rPr lang="hu-HU" sz="1600" dirty="0" err="1"/>
              <a:t>Cruiser</a:t>
            </a:r>
            <a:r>
              <a:rPr lang="hu-HU" sz="1600" dirty="0"/>
              <a:t> csávázószer alkalmazása</a:t>
            </a:r>
          </a:p>
          <a:p>
            <a:pPr algn="just"/>
            <a:r>
              <a:rPr lang="hu-HU" sz="1600" dirty="0"/>
              <a:t>Jelenleg az engedélykérelem folyamatban van (2022/2023. év) </a:t>
            </a:r>
          </a:p>
          <a:p>
            <a:pPr algn="just"/>
            <a:r>
              <a:rPr lang="hu-HU" sz="1600" dirty="0" err="1"/>
              <a:t>Cruiser</a:t>
            </a:r>
            <a:r>
              <a:rPr lang="hu-HU" sz="1600" dirty="0"/>
              <a:t> csávázószerrel biztonságosabb, költségtakarékosabb és környezetkímélőbb a cukorrépa termesztése </a:t>
            </a:r>
          </a:p>
          <a:p>
            <a:pPr algn="just"/>
            <a:endParaRPr lang="hu-HU" sz="1600" dirty="0"/>
          </a:p>
          <a:p>
            <a:pPr marL="0" indent="0" algn="just">
              <a:buNone/>
            </a:pPr>
            <a:endParaRPr lang="hu-HU" sz="1600" dirty="0"/>
          </a:p>
          <a:p>
            <a:pPr algn="just"/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03B8A68-8BD7-B6FF-F05A-F7F85D51C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17" name="Tartalom helye 16" descr="A képen talaj, kültéri, erdő, zöldség látható&#10;&#10;Automatikusan generált leírás">
            <a:extLst>
              <a:ext uri="{FF2B5EF4-FFF2-40B4-BE49-F238E27FC236}">
                <a16:creationId xmlns:a16="http://schemas.microsoft.com/office/drawing/2014/main" xmlns="" id="{68B82D42-83AB-B314-EA5A-8F36A94BE6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48" y="1196752"/>
            <a:ext cx="4248150" cy="3186112"/>
          </a:xfrm>
        </p:spPr>
      </p:pic>
    </p:spTree>
    <p:extLst>
      <p:ext uri="{BB962C8B-B14F-4D97-AF65-F5344CB8AC3E}">
        <p14:creationId xmlns:p14="http://schemas.microsoft.com/office/powerpoint/2010/main" val="2321904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47740A-A55E-E538-8F54-B7FD5BE1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/>
              <a:t>A cukorrépa-termelés helyzete Magyarországon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CD4BBB6-41E3-2E21-750B-B42700D9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115B-CC01-4406-8B4A-3F1BD6B4B526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728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xmlns="" id="{F4B834A8-385B-90D4-52F2-4F7E6D506F66}"/>
              </a:ext>
            </a:extLst>
          </p:cNvPr>
          <p:cNvSpPr txBox="1">
            <a:spLocks/>
          </p:cNvSpPr>
          <p:nvPr/>
        </p:nvSpPr>
        <p:spPr>
          <a:xfrm>
            <a:off x="477956" y="869383"/>
            <a:ext cx="8928991" cy="490067"/>
          </a:xfrm>
          <a:prstGeom prst="rect">
            <a:avLst/>
          </a:prstGeom>
        </p:spPr>
        <p:txBody>
          <a:bodyPr lIns="107287" tIns="53643" rIns="107287" bIns="53643">
            <a:normAutofit fontScale="97500"/>
          </a:bodyPr>
          <a:lstStyle>
            <a:lvl1pPr algn="l" defTabSz="1072892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107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évi csapadék mennyisége</a:t>
            </a:r>
          </a:p>
        </p:txBody>
      </p:sp>
      <p:graphicFrame>
        <p:nvGraphicFramePr>
          <p:cNvPr id="19" name="Tartalom helye 18">
            <a:extLst>
              <a:ext uri="{FF2B5EF4-FFF2-40B4-BE49-F238E27FC236}">
                <a16:creationId xmlns:a16="http://schemas.microsoft.com/office/drawing/2014/main" xmlns="" id="{5F038FDA-BF41-7D00-1DF0-2944FE1BE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301649"/>
              </p:ext>
            </p:extLst>
          </p:nvPr>
        </p:nvGraphicFramePr>
        <p:xfrm>
          <a:off x="416496" y="1125486"/>
          <a:ext cx="8921750" cy="519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094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47740A-A55E-E538-8F54-B7FD5BE1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/>
              <a:t>A cukorrépa-termelés helyzete Magyarországon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CD4BBB6-41E3-2E21-750B-B42700D9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xmlns="" id="{F4B834A8-385B-90D4-52F2-4F7E6D506F66}"/>
              </a:ext>
            </a:extLst>
          </p:cNvPr>
          <p:cNvSpPr txBox="1">
            <a:spLocks/>
          </p:cNvSpPr>
          <p:nvPr/>
        </p:nvSpPr>
        <p:spPr>
          <a:xfrm>
            <a:off x="477956" y="869383"/>
            <a:ext cx="8928991" cy="490067"/>
          </a:xfrm>
          <a:prstGeom prst="rect">
            <a:avLst/>
          </a:prstGeom>
        </p:spPr>
        <p:txBody>
          <a:bodyPr lIns="107287" tIns="53643" rIns="107287" bIns="53643">
            <a:normAutofit fontScale="97500"/>
          </a:bodyPr>
          <a:lstStyle>
            <a:lvl1pPr algn="l" defTabSz="1072892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2000" dirty="0"/>
              <a:t>Csapadék 2022. június hónapig</a:t>
            </a:r>
          </a:p>
        </p:txBody>
      </p:sp>
      <p:graphicFrame>
        <p:nvGraphicFramePr>
          <p:cNvPr id="10" name="Tartalom helye 9">
            <a:extLst>
              <a:ext uri="{FF2B5EF4-FFF2-40B4-BE49-F238E27FC236}">
                <a16:creationId xmlns:a16="http://schemas.microsoft.com/office/drawing/2014/main" xmlns="" id="{5BF9BB0C-4067-6210-233E-D1A6D6613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332754"/>
              </p:ext>
            </p:extLst>
          </p:nvPr>
        </p:nvGraphicFramePr>
        <p:xfrm>
          <a:off x="495300" y="1052513"/>
          <a:ext cx="892175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1E781DDB-4938-C642-3160-19EA8508550F}"/>
              </a:ext>
            </a:extLst>
          </p:cNvPr>
          <p:cNvSpPr txBox="1"/>
          <p:nvPr/>
        </p:nvSpPr>
        <p:spPr>
          <a:xfrm>
            <a:off x="3512840" y="618681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accent3">
                    <a:lumMod val="50000"/>
                  </a:schemeClr>
                </a:solidFill>
              </a:rPr>
              <a:t>266 mm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148A412B-1246-C078-8248-87843FC746F4}"/>
              </a:ext>
            </a:extLst>
          </p:cNvPr>
          <p:cNvSpPr txBox="1"/>
          <p:nvPr/>
        </p:nvSpPr>
        <p:spPr>
          <a:xfrm>
            <a:off x="4736976" y="617022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accent1">
                    <a:lumMod val="75000"/>
                  </a:schemeClr>
                </a:solidFill>
              </a:rPr>
              <a:t>198 mm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FA55E473-5CFA-48AC-B583-4949CC1D3A2F}"/>
              </a:ext>
            </a:extLst>
          </p:cNvPr>
          <p:cNvSpPr txBox="1"/>
          <p:nvPr/>
        </p:nvSpPr>
        <p:spPr>
          <a:xfrm>
            <a:off x="5832496" y="617022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</a:rPr>
              <a:t>122 mm</a:t>
            </a:r>
          </a:p>
        </p:txBody>
      </p:sp>
    </p:spTree>
    <p:extLst>
      <p:ext uri="{BB962C8B-B14F-4D97-AF65-F5344CB8AC3E}">
        <p14:creationId xmlns:p14="http://schemas.microsoft.com/office/powerpoint/2010/main" val="2456558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9A92094-0238-D1E0-B429-233E884B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Cukorhiány és annak okai </a:t>
            </a:r>
            <a:br>
              <a:rPr lang="hu-HU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0832A2F1-5C2A-A0F7-3FB8-894717377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24000"/>
            <a:ext cx="4313238" cy="4313238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609AA13-8209-736B-3ED1-FF93118FA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E8E39A0B-CF74-C3E4-40DB-E202FFDCAC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sz="1800" dirty="0"/>
              <a:t>Hazai boltokban cukorhiány figyelhető meg (</a:t>
            </a:r>
            <a:r>
              <a:rPr lang="hu-HU" sz="1800" i="1" dirty="0"/>
              <a:t>készletfelhalmozás?) </a:t>
            </a:r>
          </a:p>
          <a:p>
            <a:pPr algn="just"/>
            <a:r>
              <a:rPr lang="hu-HU" sz="1800" dirty="0"/>
              <a:t>A cukorreform, az energia árszint és az aszály előidézője a problémának, de több, tipikusan magyar tényező is közrejátszott benne</a:t>
            </a:r>
          </a:p>
          <a:p>
            <a:pPr algn="just"/>
            <a:r>
              <a:rPr lang="hu-HU" sz="1800" dirty="0"/>
              <a:t>Az import cukor is drága ma, de a korábbi években jóval olcsóbb volt a hazainál, illetve az előállítási költségeknél. </a:t>
            </a:r>
          </a:p>
          <a:p>
            <a:pPr algn="just"/>
            <a:r>
              <a:rPr lang="hu-HU" sz="1800" dirty="0"/>
              <a:t>Korábban az import ránehezedett a piacra, ezzel visszaszorította a magyar termelésű cukor árát, fékezte a cukorrépa árát  </a:t>
            </a:r>
          </a:p>
          <a:p>
            <a:pPr algn="just"/>
            <a:r>
              <a:rPr lang="hu-HU" sz="1800" dirty="0"/>
              <a:t>Ebből következett az alacsonyabb répaár és a termőterület csökkenése</a:t>
            </a:r>
          </a:p>
          <a:p>
            <a:pPr algn="just"/>
            <a:r>
              <a:rPr lang="hu-HU" sz="1800" dirty="0"/>
              <a:t>A cukorrépa kimagasló hektáronkénti termés esetén volt versenyképes a többi szántóföldi növénnyel.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259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47C73B-0106-D484-5E46-70BC661C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Cukorhiány és annak okai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F9CE446-016C-6DA4-02E7-24BB93B8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1800" dirty="0"/>
              <a:t>A helyzeten tovább ront az extrém szárazság</a:t>
            </a:r>
          </a:p>
          <a:p>
            <a:pPr algn="just"/>
            <a:r>
              <a:rPr lang="hu-HU" sz="1800" dirty="0"/>
              <a:t>Ahol eddig 65 tonna cukorrépát tudtak termelni, idén ősszel jó, ha 40-50 tonnára számíthatunk</a:t>
            </a:r>
          </a:p>
          <a:p>
            <a:pPr algn="just"/>
            <a:r>
              <a:rPr lang="hu-HU" sz="1800" dirty="0"/>
              <a:t>Ez kihat a termelés volumenére, a cukorrépa jövedelmezőségére  </a:t>
            </a:r>
          </a:p>
          <a:p>
            <a:pPr algn="just"/>
            <a:r>
              <a:rPr lang="hu-HU" sz="1800" dirty="0"/>
              <a:t>Magyarországon évente közel 300 ezer tonna cukrot fogyasztunk</a:t>
            </a:r>
          </a:p>
          <a:p>
            <a:pPr algn="just"/>
            <a:r>
              <a:rPr lang="hu-HU" sz="1800" dirty="0"/>
              <a:t>Ebből az elmúlt évben 80 ezer tonnát itthon állítottak elő </a:t>
            </a:r>
          </a:p>
          <a:p>
            <a:pPr algn="just"/>
            <a:r>
              <a:rPr lang="hu-HU" sz="1800" dirty="0"/>
              <a:t>Idén ez a mennyiség 60 ezer tonnára is csökkenhet cukorrépából </a:t>
            </a:r>
          </a:p>
          <a:p>
            <a:pPr algn="just"/>
            <a:r>
              <a:rPr lang="hu-HU" sz="1800" dirty="0"/>
              <a:t>Feladatunk az önellátás növelése az élelmiszeripari termékekből, köztük a magyarországi termelésű cukorból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E29C0CF-5C3B-8B9F-88A9-0F0CA85F6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8</a:t>
            </a:fld>
            <a:endParaRPr lang="hu-HU" dirty="0"/>
          </a:p>
        </p:txBody>
      </p:sp>
      <p:graphicFrame>
        <p:nvGraphicFramePr>
          <p:cNvPr id="9" name="Tartalom helye 8">
            <a:extLst>
              <a:ext uri="{FF2B5EF4-FFF2-40B4-BE49-F238E27FC236}">
                <a16:creationId xmlns:a16="http://schemas.microsoft.com/office/drawing/2014/main" xmlns="" id="{2E83057A-3F2D-44FD-A4C4-CE091CEFDC1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6520962"/>
              </p:ext>
            </p:extLst>
          </p:nvPr>
        </p:nvGraphicFramePr>
        <p:xfrm>
          <a:off x="5168900" y="1052513"/>
          <a:ext cx="424815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951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566FA2A-9020-5BD1-EC27-B7D906E0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Cukorhiány és annak okai</a:t>
            </a:r>
            <a:br>
              <a:rPr lang="hu-HU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B5108274-EE88-3586-1946-B756A12E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" y="2071886"/>
            <a:ext cx="4313238" cy="2714228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85909900-2DF2-1F12-2A21-3DC9A7E46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115B-CC01-4406-8B4A-3F1BD6B4B526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E8AF3EB7-BB29-3BC4-B4E3-9931080F32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just"/>
            <a:endParaRPr lang="hu-HU" sz="1500" dirty="0"/>
          </a:p>
          <a:p>
            <a:pPr algn="just"/>
            <a:r>
              <a:rPr lang="hu-HU" sz="1500" dirty="0"/>
              <a:t>Ahhoz, hogy a cukorrépatermelés hosszabb távon jövedelmező maradjon magas szinten kell, hogy legyenek az árak, fedezzék a ráfordításokat. </a:t>
            </a:r>
          </a:p>
          <a:p>
            <a:pPr algn="just"/>
            <a:r>
              <a:rPr lang="hu-HU" sz="1500" dirty="0"/>
              <a:t>Mezőgazdasági termelők esetében a cukorrépa versenyképes kell, hogy legyen más szántóföldi növényekhez viszonyítva. </a:t>
            </a:r>
          </a:p>
          <a:p>
            <a:pPr algn="just"/>
            <a:r>
              <a:rPr lang="hu-HU" sz="1500" dirty="0"/>
              <a:t>A cukoripar esetében a répaár és a jelentősen emelkedő energia,  szállítási és egyéb (vetőmag, műtrágya) költségek indokolják a magas árat. </a:t>
            </a:r>
          </a:p>
          <a:p>
            <a:pPr algn="just"/>
            <a:r>
              <a:rPr lang="hu-HU" sz="1500" dirty="0"/>
              <a:t>Az „</a:t>
            </a:r>
            <a:r>
              <a:rPr lang="hu-HU" sz="1500" dirty="0" err="1"/>
              <a:t>ársapka</a:t>
            </a:r>
            <a:r>
              <a:rPr lang="hu-HU" sz="1500" dirty="0"/>
              <a:t>” és a dráguló előállítási költségek közti különbség nem hat közvetlenül a cukorrépa termelésre.</a:t>
            </a:r>
          </a:p>
          <a:p>
            <a:pPr algn="just"/>
            <a:r>
              <a:rPr lang="hu-HU" sz="1500" dirty="0"/>
              <a:t>A kedvezőtlen hatás a kiskereskedelemben jelenik meg. </a:t>
            </a:r>
          </a:p>
          <a:p>
            <a:pPr algn="just"/>
            <a:r>
              <a:rPr lang="hu-HU" sz="1500" dirty="0"/>
              <a:t>A cukor ár növekedése (2x) magával kell, hogy vigye a cukorrépa nyersanyag árát (megduplázódását).</a:t>
            </a:r>
          </a:p>
        </p:txBody>
      </p:sp>
    </p:spTree>
    <p:extLst>
      <p:ext uri="{BB962C8B-B14F-4D97-AF65-F5344CB8AC3E}">
        <p14:creationId xmlns:p14="http://schemas.microsoft.com/office/powerpoint/2010/main" val="325424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PTX Template-BBT_sablon_uj_A4">
  <a:themeElements>
    <a:clrScheme name="1. egyéni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B700"/>
      </a:accent1>
      <a:accent2>
        <a:srgbClr val="4C462E"/>
      </a:accent2>
      <a:accent3>
        <a:srgbClr val="00B050"/>
      </a:accent3>
      <a:accent4>
        <a:srgbClr val="0070C0"/>
      </a:accent4>
      <a:accent5>
        <a:srgbClr val="800080"/>
      </a:accent5>
      <a:accent6>
        <a:srgbClr val="E98300"/>
      </a:accent6>
      <a:hlink>
        <a:srgbClr val="0000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CBC5731107CB5469C2160B71078E03C" ma:contentTypeVersion="11" ma:contentTypeDescription="Új dokumentum létrehozása." ma:contentTypeScope="" ma:versionID="363f4b577e637001c3ecdbd63e195c9f">
  <xsd:schema xmlns:xsd="http://www.w3.org/2001/XMLSchema" xmlns:xs="http://www.w3.org/2001/XMLSchema" xmlns:p="http://schemas.microsoft.com/office/2006/metadata/properties" xmlns:ns3="7997a8e9-e6ab-44b1-b364-159f302fc5e1" xmlns:ns4="f4bb53dc-7d85-46d3-819d-aa26fa29746d" targetNamespace="http://schemas.microsoft.com/office/2006/metadata/properties" ma:root="true" ma:fieldsID="b60ad81d9822288f376cd77ed058e81a" ns3:_="" ns4:_="">
    <xsd:import namespace="7997a8e9-e6ab-44b1-b364-159f302fc5e1"/>
    <xsd:import namespace="f4bb53dc-7d85-46d3-819d-aa26fa2974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7a8e9-e6ab-44b1-b364-159f302fc5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b53dc-7d85-46d3-819d-aa26fa297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989A54-A74C-4E99-8C65-8C4344072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D1A2FF-2859-4ABC-8AB1-E2772DA3BB88}">
  <ds:schemaRefs>
    <ds:schemaRef ds:uri="http://purl.org/dc/elements/1.1/"/>
    <ds:schemaRef ds:uri="7997a8e9-e6ab-44b1-b364-159f302fc5e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4bb53dc-7d85-46d3-819d-aa26fa2974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4A356A-F344-4D6E-9E88-68F5CEB80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97a8e9-e6ab-44b1-b364-159f302fc5e1"/>
    <ds:schemaRef ds:uri="f4bb53dc-7d85-46d3-819d-aa26fa2974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PPT_arculat</Template>
  <TotalTime>15643</TotalTime>
  <Words>1346</Words>
  <Application>Microsoft Office PowerPoint</Application>
  <PresentationFormat>A4 (210x297 mm)</PresentationFormat>
  <Paragraphs>186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PPTX Template-BBT_sablon_uj_A4</vt:lpstr>
      <vt:lpstr>A magyar cukorrépa-termelés helyzete és kilátásai</vt:lpstr>
      <vt:lpstr>Amiről szó lesz…</vt:lpstr>
      <vt:lpstr>A cukorrépa-termelés helyzete Magyarországon</vt:lpstr>
      <vt:lpstr>A cukorrépa-termelés helyzete Magyarországon</vt:lpstr>
      <vt:lpstr>A cukorrépa-termelés helyzete Magyarországon</vt:lpstr>
      <vt:lpstr>A cukorrépa-termelés helyzete Magyarországon</vt:lpstr>
      <vt:lpstr>Cukorhiány és annak okai  </vt:lpstr>
      <vt:lpstr>Cukorhiány és annak okai</vt:lpstr>
      <vt:lpstr>Cukorhiány és annak okai </vt:lpstr>
      <vt:lpstr>Cukorhiány és annak okai</vt:lpstr>
      <vt:lpstr>Világpiaci adatok</vt:lpstr>
      <vt:lpstr>Világpiaci adatok</vt:lpstr>
      <vt:lpstr>Világpiaci adatok</vt:lpstr>
      <vt:lpstr>Világpiaci adatok</vt:lpstr>
      <vt:lpstr>A cukorrépa-termelés jövedelmezősége</vt:lpstr>
      <vt:lpstr>A cukorrépa-termelés jövedelmezősége</vt:lpstr>
      <vt:lpstr>A cukorrépa-termelés jövedelmezősége</vt:lpstr>
      <vt:lpstr>A cukorrépatermelés jövedelmezősége</vt:lpstr>
      <vt:lpstr>Támogatás évenkénti alakulása</vt:lpstr>
      <vt:lpstr>A cukorrépa ára és támogatása </vt:lpstr>
      <vt:lpstr>A cukorrépa-termelés jövője</vt:lpstr>
      <vt:lpstr>A cukorrépa-termelés jövője </vt:lpstr>
      <vt:lpstr>A cukorrépa-termelés jövője  </vt:lpstr>
      <vt:lpstr>A cukorrépa-termelés jövője </vt:lpstr>
      <vt:lpstr>Együttműködési Alapok </vt:lpstr>
      <vt:lpstr>Magyar Cukor válaszlevél</vt:lpstr>
      <vt:lpstr>A magyar és osztrák termeltetési feltételek összehasonlítása</vt:lpstr>
      <vt:lpstr>A magyar és osztrák termeltetési feltételek összehasonlítása</vt:lpstr>
      <vt:lpstr>A magyar és osztrák termeltetési feltételek összehasonlítása</vt:lpstr>
      <vt:lpstr>Köszönöm a figyelmet! További eredményes gazdálkodást kívánok!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Balázs Dorogi</dc:creator>
  <cp:lastModifiedBy>Adrienn</cp:lastModifiedBy>
  <cp:revision>759</cp:revision>
  <cp:lastPrinted>2017-01-19T06:38:06Z</cp:lastPrinted>
  <dcterms:created xsi:type="dcterms:W3CDTF">2016-07-23T19:58:16Z</dcterms:created>
  <dcterms:modified xsi:type="dcterms:W3CDTF">2022-10-27T10:44:20Z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0x010100BCBC5731107CB5469C2160B71078E03C</vt:lpwstr>
  </property>
</Properties>
</file>