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rawings/drawing2.xml" ContentType="application/vnd.openxmlformats-officedocument.drawingml.chartshape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ls" ContentType="application/vnd.ms-exce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charts/chart6.xml" ContentType="application/vnd.openxmlformats-officedocument.drawingml.char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sldIdLst>
    <p:sldId id="279" r:id="rId2"/>
    <p:sldId id="256" r:id="rId3"/>
    <p:sldId id="271" r:id="rId4"/>
    <p:sldId id="275" r:id="rId5"/>
    <p:sldId id="257" r:id="rId6"/>
    <p:sldId id="273" r:id="rId7"/>
    <p:sldId id="258" r:id="rId8"/>
    <p:sldId id="259" r:id="rId9"/>
    <p:sldId id="260" r:id="rId10"/>
    <p:sldId id="261" r:id="rId11"/>
    <p:sldId id="262" r:id="rId12"/>
    <p:sldId id="280" r:id="rId13"/>
    <p:sldId id="263" r:id="rId14"/>
    <p:sldId id="264" r:id="rId15"/>
    <p:sldId id="265" r:id="rId16"/>
    <p:sldId id="281" r:id="rId17"/>
    <p:sldId id="286" r:id="rId18"/>
    <p:sldId id="283" r:id="rId19"/>
    <p:sldId id="270" r:id="rId20"/>
    <p:sldId id="267" r:id="rId21"/>
    <p:sldId id="284" r:id="rId22"/>
    <p:sldId id="268" r:id="rId23"/>
    <p:sldId id="269" r:id="rId24"/>
    <p:sldId id="294" r:id="rId25"/>
    <p:sldId id="276" r:id="rId26"/>
    <p:sldId id="288" r:id="rId27"/>
    <p:sldId id="277" r:id="rId28"/>
    <p:sldId id="291" r:id="rId29"/>
    <p:sldId id="278" r:id="rId30"/>
    <p:sldId id="289" r:id="rId31"/>
    <p:sldId id="290" r:id="rId32"/>
    <p:sldId id="292" r:id="rId33"/>
    <p:sldId id="293" r:id="rId34"/>
    <p:sldId id="274" r:id="rId35"/>
  </p:sldIdLst>
  <p:sldSz cx="9144000" cy="6858000" type="screen4x3"/>
  <p:notesSz cx="6858000" cy="9144000"/>
  <p:defaultTextStyle>
    <a:defPPr>
      <a:defRPr lang="hu-HU"/>
    </a:defPPr>
    <a:lvl1pPr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007E00"/>
    <a:srgbClr val="006C00"/>
    <a:srgbClr val="009600"/>
    <a:srgbClr val="410753"/>
    <a:srgbClr val="E0D2DC"/>
    <a:srgbClr val="E4CEDB"/>
    <a:srgbClr val="EDC5D0"/>
    <a:srgbClr val="1D4204"/>
    <a:srgbClr val="382C8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inimized" horzBarState="maximized">
    <p:restoredLeft sz="15620" autoAdjust="0"/>
    <p:restoredTop sz="94660" autoAdjust="0"/>
  </p:normalViewPr>
  <p:slideViewPr>
    <p:cSldViewPr>
      <p:cViewPr varScale="1">
        <p:scale>
          <a:sx n="74" d="100"/>
          <a:sy n="74" d="100"/>
        </p:scale>
        <p:origin x="-170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Office_Excel_munkalap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munkalap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munkalap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munkalap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Office_Excel_munkalap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munkalap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hu-HU"/>
  <c:chart>
    <c:autoTitleDeleted val="1"/>
    <c:plotArea>
      <c:layout>
        <c:manualLayout>
          <c:layoutTarget val="inner"/>
          <c:xMode val="edge"/>
          <c:yMode val="edge"/>
          <c:x val="0.14492874037401271"/>
          <c:y val="5.0951524806656934E-2"/>
          <c:w val="0.84633088109788868"/>
          <c:h val="0.74453385816798634"/>
        </c:manualLayout>
      </c:layout>
      <c:lineChart>
        <c:grouping val="standard"/>
        <c:ser>
          <c:idx val="0"/>
          <c:order val="0"/>
          <c:tx>
            <c:strRef>
              <c:f>Munka1!$B$1</c:f>
              <c:strCache>
                <c:ptCount val="1"/>
                <c:pt idx="0">
                  <c:v>Sorozat 1</c:v>
                </c:pt>
              </c:strCache>
            </c:strRef>
          </c:tx>
          <c:spPr>
            <a:ln>
              <a:solidFill>
                <a:srgbClr val="FFFF00"/>
              </a:solidFill>
            </a:ln>
          </c:spPr>
          <c:marker>
            <c:spPr>
              <a:solidFill>
                <a:srgbClr val="FFFF00"/>
              </a:solidFill>
              <a:ln>
                <a:solidFill>
                  <a:srgbClr val="FFFF00"/>
                </a:solidFill>
              </a:ln>
            </c:spPr>
          </c:marker>
          <c:dLbls>
            <c:dLbl>
              <c:idx val="17"/>
              <c:dLblPos val="r"/>
              <c:showVal val="1"/>
              <c:showSerName val="1"/>
            </c:dLbl>
            <c:delete val="1"/>
          </c:dLbls>
          <c:cat>
            <c:numRef>
              <c:f>Munka1!$A$2:$A$19</c:f>
              <c:numCache>
                <c:formatCode>General</c:formatCode>
                <c:ptCount val="18"/>
                <c:pt idx="0">
                  <c:v>1994</c:v>
                </c:pt>
                <c:pt idx="1">
                  <c:v>1995</c:v>
                </c:pt>
                <c:pt idx="2">
                  <c:v>1996</c:v>
                </c:pt>
                <c:pt idx="3">
                  <c:v>1997</c:v>
                </c:pt>
                <c:pt idx="4">
                  <c:v>1998</c:v>
                </c:pt>
                <c:pt idx="5">
                  <c:v>1999</c:v>
                </c:pt>
                <c:pt idx="6">
                  <c:v>2000</c:v>
                </c:pt>
                <c:pt idx="7">
                  <c:v>2001</c:v>
                </c:pt>
                <c:pt idx="8">
                  <c:v>2002</c:v>
                </c:pt>
                <c:pt idx="9">
                  <c:v>2003</c:v>
                </c:pt>
                <c:pt idx="10">
                  <c:v>2004</c:v>
                </c:pt>
                <c:pt idx="11">
                  <c:v>2005</c:v>
                </c:pt>
                <c:pt idx="12">
                  <c:v>2006</c:v>
                </c:pt>
                <c:pt idx="13">
                  <c:v>2007</c:v>
                </c:pt>
                <c:pt idx="14">
                  <c:v>2008</c:v>
                </c:pt>
                <c:pt idx="15">
                  <c:v>2009</c:v>
                </c:pt>
                <c:pt idx="16">
                  <c:v>2010</c:v>
                </c:pt>
                <c:pt idx="17">
                  <c:v>2011</c:v>
                </c:pt>
              </c:numCache>
            </c:numRef>
          </c:cat>
          <c:val>
            <c:numRef>
              <c:f>Munka1!$B$2:$B$19</c:f>
              <c:numCache>
                <c:formatCode>General</c:formatCode>
                <c:ptCount val="18"/>
                <c:pt idx="0">
                  <c:v>106086</c:v>
                </c:pt>
                <c:pt idx="1">
                  <c:v>123341</c:v>
                </c:pt>
                <c:pt idx="2">
                  <c:v>110742</c:v>
                </c:pt>
                <c:pt idx="3">
                  <c:v>94071</c:v>
                </c:pt>
                <c:pt idx="4">
                  <c:v>78000</c:v>
                </c:pt>
                <c:pt idx="5">
                  <c:v>63613</c:v>
                </c:pt>
                <c:pt idx="6">
                  <c:v>54573</c:v>
                </c:pt>
                <c:pt idx="7">
                  <c:v>67559</c:v>
                </c:pt>
                <c:pt idx="8">
                  <c:v>55483</c:v>
                </c:pt>
                <c:pt idx="9">
                  <c:v>48049</c:v>
                </c:pt>
                <c:pt idx="10">
                  <c:v>64887</c:v>
                </c:pt>
                <c:pt idx="11">
                  <c:v>58334</c:v>
                </c:pt>
                <c:pt idx="12">
                  <c:v>50114</c:v>
                </c:pt>
                <c:pt idx="13">
                  <c:v>36212</c:v>
                </c:pt>
                <c:pt idx="14">
                  <c:v>6544</c:v>
                </c:pt>
                <c:pt idx="15">
                  <c:v>13692</c:v>
                </c:pt>
                <c:pt idx="16">
                  <c:v>13239</c:v>
                </c:pt>
              </c:numCache>
            </c:numRef>
          </c:val>
        </c:ser>
        <c:marker val="1"/>
        <c:axId val="71745920"/>
        <c:axId val="71747456"/>
      </c:lineChart>
      <c:catAx>
        <c:axId val="71745920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b="1">
                <a:solidFill>
                  <a:srgbClr val="FFFF00"/>
                </a:solidFill>
              </a:defRPr>
            </a:pPr>
            <a:endParaRPr lang="hu-HU"/>
          </a:p>
        </c:txPr>
        <c:crossAx val="71747456"/>
        <c:crosses val="autoZero"/>
        <c:auto val="1"/>
        <c:lblAlgn val="ctr"/>
        <c:lblOffset val="100"/>
      </c:catAx>
      <c:valAx>
        <c:axId val="71747456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>
                    <a:solidFill>
                      <a:srgbClr val="FFFF00"/>
                    </a:solidFill>
                  </a:defRPr>
                </a:pPr>
                <a:r>
                  <a:rPr lang="hu-HU" dirty="0" smtClean="0">
                    <a:solidFill>
                      <a:srgbClr val="FFFF00"/>
                    </a:solidFill>
                  </a:rPr>
                  <a:t>hektár</a:t>
                </a:r>
                <a:endParaRPr lang="hu-HU" dirty="0">
                  <a:solidFill>
                    <a:srgbClr val="FFFF00"/>
                  </a:solidFill>
                </a:endParaRPr>
              </a:p>
            </c:rich>
          </c:tx>
          <c:layout>
            <c:manualLayout>
              <c:xMode val="edge"/>
              <c:yMode val="edge"/>
              <c:x val="0"/>
              <c:y val="0.34254129502232133"/>
            </c:manualLayout>
          </c:layout>
        </c:title>
        <c:numFmt formatCode="General" sourceLinked="1"/>
        <c:majorTickMark val="none"/>
        <c:tickLblPos val="nextTo"/>
        <c:txPr>
          <a:bodyPr/>
          <a:lstStyle/>
          <a:p>
            <a:pPr>
              <a:defRPr b="1">
                <a:solidFill>
                  <a:srgbClr val="FFFF00"/>
                </a:solidFill>
              </a:defRPr>
            </a:pPr>
            <a:endParaRPr lang="hu-HU"/>
          </a:p>
        </c:txPr>
        <c:crossAx val="71745920"/>
        <c:crosses val="autoZero"/>
        <c:crossBetween val="between"/>
      </c:valAx>
      <c:spPr>
        <a:ln>
          <a:noFill/>
        </a:ln>
      </c:spPr>
    </c:plotArea>
    <c:plotVisOnly val="1"/>
  </c:chart>
  <c:txPr>
    <a:bodyPr/>
    <a:lstStyle/>
    <a:p>
      <a:pPr>
        <a:defRPr sz="1800"/>
      </a:pPr>
      <a:endParaRPr lang="hu-HU"/>
    </a:p>
  </c:txPr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hu-HU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Munka1!$B$1</c:f>
              <c:strCache>
                <c:ptCount val="1"/>
                <c:pt idx="0">
                  <c:v>Z. cukor termés</c:v>
                </c:pt>
              </c:strCache>
            </c:strRef>
          </c:tx>
          <c:spPr>
            <a:solidFill>
              <a:srgbClr val="009600"/>
            </a:solidFill>
          </c:spPr>
          <c:cat>
            <c:numRef>
              <c:f>Munka1!$A$2:$A$18</c:f>
              <c:numCache>
                <c:formatCode>General</c:formatCode>
                <c:ptCount val="17"/>
                <c:pt idx="0">
                  <c:v>1994</c:v>
                </c:pt>
                <c:pt idx="1">
                  <c:v>1995</c:v>
                </c:pt>
                <c:pt idx="2">
                  <c:v>1996</c:v>
                </c:pt>
                <c:pt idx="3">
                  <c:v>1997</c:v>
                </c:pt>
                <c:pt idx="4">
                  <c:v>1998</c:v>
                </c:pt>
                <c:pt idx="5">
                  <c:v>1999</c:v>
                </c:pt>
                <c:pt idx="6">
                  <c:v>2000</c:v>
                </c:pt>
                <c:pt idx="7">
                  <c:v>2001</c:v>
                </c:pt>
                <c:pt idx="8">
                  <c:v>2002</c:v>
                </c:pt>
                <c:pt idx="9">
                  <c:v>2003</c:v>
                </c:pt>
                <c:pt idx="10">
                  <c:v>2004</c:v>
                </c:pt>
                <c:pt idx="11">
                  <c:v>2005</c:v>
                </c:pt>
                <c:pt idx="12">
                  <c:v>2006</c:v>
                </c:pt>
                <c:pt idx="13">
                  <c:v>2007</c:v>
                </c:pt>
                <c:pt idx="14">
                  <c:v>2008</c:v>
                </c:pt>
                <c:pt idx="15">
                  <c:v>2009</c:v>
                </c:pt>
                <c:pt idx="16">
                  <c:v>2010</c:v>
                </c:pt>
              </c:numCache>
            </c:numRef>
          </c:cat>
          <c:val>
            <c:numRef>
              <c:f>Munka1!$B$2:$B$18</c:f>
              <c:numCache>
                <c:formatCode>General</c:formatCode>
                <c:ptCount val="17"/>
                <c:pt idx="1">
                  <c:v>560000</c:v>
                </c:pt>
                <c:pt idx="11">
                  <c:v>560000</c:v>
                </c:pt>
              </c:numCache>
            </c:numRef>
          </c:val>
        </c:ser>
        <c:gapWidth val="75"/>
        <c:overlap val="-25"/>
        <c:axId val="74727424"/>
        <c:axId val="74725248"/>
      </c:barChart>
      <c:lineChart>
        <c:grouping val="standard"/>
        <c:ser>
          <c:idx val="1"/>
          <c:order val="1"/>
          <c:tx>
            <c:strRef>
              <c:f>Munka1!$C$1</c:f>
              <c:strCache>
                <c:ptCount val="1"/>
                <c:pt idx="0">
                  <c:v>Terület</c:v>
                </c:pt>
              </c:strCache>
            </c:strRef>
          </c:tx>
          <c:spPr>
            <a:ln>
              <a:solidFill>
                <a:srgbClr val="FFFF00"/>
              </a:solidFill>
            </a:ln>
          </c:spPr>
          <c:marker>
            <c:spPr>
              <a:solidFill>
                <a:srgbClr val="FFFF00"/>
              </a:solidFill>
              <a:ln>
                <a:solidFill>
                  <a:srgbClr val="FFFF00"/>
                </a:solidFill>
              </a:ln>
            </c:spPr>
          </c:marker>
          <c:cat>
            <c:numRef>
              <c:f>Munka1!$A$2:$A$18</c:f>
              <c:numCache>
                <c:formatCode>General</c:formatCode>
                <c:ptCount val="17"/>
                <c:pt idx="0">
                  <c:v>1994</c:v>
                </c:pt>
                <c:pt idx="1">
                  <c:v>1995</c:v>
                </c:pt>
                <c:pt idx="2">
                  <c:v>1996</c:v>
                </c:pt>
                <c:pt idx="3">
                  <c:v>1997</c:v>
                </c:pt>
                <c:pt idx="4">
                  <c:v>1998</c:v>
                </c:pt>
                <c:pt idx="5">
                  <c:v>1999</c:v>
                </c:pt>
                <c:pt idx="6">
                  <c:v>2000</c:v>
                </c:pt>
                <c:pt idx="7">
                  <c:v>2001</c:v>
                </c:pt>
                <c:pt idx="8">
                  <c:v>2002</c:v>
                </c:pt>
                <c:pt idx="9">
                  <c:v>2003</c:v>
                </c:pt>
                <c:pt idx="10">
                  <c:v>2004</c:v>
                </c:pt>
                <c:pt idx="11">
                  <c:v>2005</c:v>
                </c:pt>
                <c:pt idx="12">
                  <c:v>2006</c:v>
                </c:pt>
                <c:pt idx="13">
                  <c:v>2007</c:v>
                </c:pt>
                <c:pt idx="14">
                  <c:v>2008</c:v>
                </c:pt>
                <c:pt idx="15">
                  <c:v>2009</c:v>
                </c:pt>
                <c:pt idx="16">
                  <c:v>2010</c:v>
                </c:pt>
              </c:numCache>
            </c:numRef>
          </c:cat>
          <c:val>
            <c:numRef>
              <c:f>Munka1!$C$2:$C$18</c:f>
              <c:numCache>
                <c:formatCode>General</c:formatCode>
                <c:ptCount val="17"/>
                <c:pt idx="0">
                  <c:v>106086</c:v>
                </c:pt>
                <c:pt idx="1">
                  <c:v>123341</c:v>
                </c:pt>
                <c:pt idx="2">
                  <c:v>110742</c:v>
                </c:pt>
                <c:pt idx="3">
                  <c:v>94071</c:v>
                </c:pt>
                <c:pt idx="4">
                  <c:v>78000</c:v>
                </c:pt>
                <c:pt idx="5">
                  <c:v>63613</c:v>
                </c:pt>
                <c:pt idx="6">
                  <c:v>54573</c:v>
                </c:pt>
                <c:pt idx="7">
                  <c:v>67559</c:v>
                </c:pt>
                <c:pt idx="8">
                  <c:v>55483</c:v>
                </c:pt>
                <c:pt idx="9">
                  <c:v>48049</c:v>
                </c:pt>
                <c:pt idx="10">
                  <c:v>64887</c:v>
                </c:pt>
                <c:pt idx="11">
                  <c:v>58334</c:v>
                </c:pt>
                <c:pt idx="12">
                  <c:v>50114</c:v>
                </c:pt>
                <c:pt idx="13">
                  <c:v>36212</c:v>
                </c:pt>
                <c:pt idx="14">
                  <c:v>6544</c:v>
                </c:pt>
                <c:pt idx="15">
                  <c:v>13692</c:v>
                </c:pt>
                <c:pt idx="16">
                  <c:v>13239</c:v>
                </c:pt>
              </c:numCache>
            </c:numRef>
          </c:val>
        </c:ser>
        <c:ser>
          <c:idx val="2"/>
          <c:order val="2"/>
          <c:tx>
            <c:strRef>
              <c:f>Munka1!$D$1</c:f>
              <c:strCache>
                <c:ptCount val="1"/>
                <c:pt idx="0">
                  <c:v>Oszlop1</c:v>
                </c:pt>
              </c:strCache>
            </c:strRef>
          </c:tx>
          <c:cat>
            <c:numRef>
              <c:f>Munka1!$A$2:$A$18</c:f>
              <c:numCache>
                <c:formatCode>General</c:formatCode>
                <c:ptCount val="17"/>
                <c:pt idx="0">
                  <c:v>1994</c:v>
                </c:pt>
                <c:pt idx="1">
                  <c:v>1995</c:v>
                </c:pt>
                <c:pt idx="2">
                  <c:v>1996</c:v>
                </c:pt>
                <c:pt idx="3">
                  <c:v>1997</c:v>
                </c:pt>
                <c:pt idx="4">
                  <c:v>1998</c:v>
                </c:pt>
                <c:pt idx="5">
                  <c:v>1999</c:v>
                </c:pt>
                <c:pt idx="6">
                  <c:v>2000</c:v>
                </c:pt>
                <c:pt idx="7">
                  <c:v>2001</c:v>
                </c:pt>
                <c:pt idx="8">
                  <c:v>2002</c:v>
                </c:pt>
                <c:pt idx="9">
                  <c:v>2003</c:v>
                </c:pt>
                <c:pt idx="10">
                  <c:v>2004</c:v>
                </c:pt>
                <c:pt idx="11">
                  <c:v>2005</c:v>
                </c:pt>
                <c:pt idx="12">
                  <c:v>2006</c:v>
                </c:pt>
                <c:pt idx="13">
                  <c:v>2007</c:v>
                </c:pt>
                <c:pt idx="14">
                  <c:v>2008</c:v>
                </c:pt>
                <c:pt idx="15">
                  <c:v>2009</c:v>
                </c:pt>
                <c:pt idx="16">
                  <c:v>2010</c:v>
                </c:pt>
              </c:numCache>
            </c:numRef>
          </c:cat>
          <c:val>
            <c:numRef>
              <c:f>Munka1!$D$2:$D$18</c:f>
              <c:numCache>
                <c:formatCode>General</c:formatCode>
                <c:ptCount val="17"/>
              </c:numCache>
            </c:numRef>
          </c:val>
        </c:ser>
        <c:marker val="1"/>
        <c:axId val="74905856"/>
        <c:axId val="74723328"/>
      </c:lineChart>
      <c:catAx>
        <c:axId val="74905856"/>
        <c:scaling>
          <c:orientation val="minMax"/>
        </c:scaling>
        <c:axPos val="b"/>
        <c:numFmt formatCode="General" sourceLinked="1"/>
        <c:majorTickMark val="none"/>
        <c:tickLblPos val="nextTo"/>
        <c:crossAx val="74723328"/>
        <c:crosses val="autoZero"/>
        <c:auto val="1"/>
        <c:lblAlgn val="ctr"/>
        <c:lblOffset val="100"/>
      </c:catAx>
      <c:valAx>
        <c:axId val="74723328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hu-HU" dirty="0" smtClean="0"/>
                  <a:t>Terület (ha)</a:t>
                </a:r>
                <a:endParaRPr lang="hu-HU" dirty="0"/>
              </a:p>
            </c:rich>
          </c:tx>
          <c:layout/>
        </c:title>
        <c:numFmt formatCode="General" sourceLinked="1"/>
        <c:majorTickMark val="none"/>
        <c:tickLblPos val="nextTo"/>
        <c:spPr>
          <a:ln w="9525">
            <a:noFill/>
          </a:ln>
        </c:spPr>
        <c:crossAx val="74905856"/>
        <c:crosses val="autoZero"/>
        <c:crossBetween val="between"/>
      </c:valAx>
      <c:valAx>
        <c:axId val="74725248"/>
        <c:scaling>
          <c:orientation val="minMax"/>
        </c:scaling>
        <c:axPos val="r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hu-HU" dirty="0" smtClean="0"/>
                  <a:t>Zöld cukor</a:t>
                </a:r>
                <a:r>
                  <a:rPr lang="hu-HU" baseline="0" dirty="0" smtClean="0"/>
                  <a:t> termés (t)</a:t>
                </a:r>
                <a:endParaRPr lang="hu-HU" dirty="0"/>
              </a:p>
            </c:rich>
          </c:tx>
          <c:layout/>
        </c:title>
        <c:numFmt formatCode="General" sourceLinked="1"/>
        <c:tickLblPos val="nextTo"/>
        <c:crossAx val="74727424"/>
        <c:crosses val="max"/>
        <c:crossBetween val="between"/>
      </c:valAx>
      <c:catAx>
        <c:axId val="74727424"/>
        <c:scaling>
          <c:orientation val="minMax"/>
        </c:scaling>
        <c:delete val="1"/>
        <c:axPos val="b"/>
        <c:numFmt formatCode="General" sourceLinked="1"/>
        <c:tickLblPos val="nextTo"/>
        <c:crossAx val="74725248"/>
        <c:crosses val="autoZero"/>
        <c:auto val="1"/>
        <c:lblAlgn val="ctr"/>
        <c:lblOffset val="100"/>
      </c:catAx>
    </c:plotArea>
    <c:legend>
      <c:legendPos val="b"/>
      <c:legendEntry>
        <c:idx val="1"/>
        <c:txPr>
          <a:bodyPr/>
          <a:lstStyle/>
          <a:p>
            <a:pPr>
              <a:defRPr>
                <a:solidFill>
                  <a:srgbClr val="FFFF00"/>
                </a:solidFill>
              </a:defRPr>
            </a:pPr>
            <a:endParaRPr lang="hu-HU"/>
          </a:p>
        </c:txPr>
      </c:legendEntry>
      <c:legendEntry>
        <c:idx val="2"/>
        <c:delete val="1"/>
      </c:legendEntry>
      <c:layout/>
      <c:txPr>
        <a:bodyPr/>
        <a:lstStyle/>
        <a:p>
          <a:pPr>
            <a:defRPr>
              <a:solidFill>
                <a:srgbClr val="FFFF00"/>
              </a:solidFill>
            </a:defRPr>
          </a:pPr>
          <a:endParaRPr lang="hu-HU"/>
        </a:p>
      </c:txPr>
    </c:legend>
    <c:plotVisOnly val="1"/>
    <c:dispBlanksAs val="gap"/>
  </c:chart>
  <c:txPr>
    <a:bodyPr/>
    <a:lstStyle/>
    <a:p>
      <a:pPr>
        <a:defRPr sz="1800">
          <a:solidFill>
            <a:srgbClr val="FFFF00"/>
          </a:solidFill>
        </a:defRPr>
      </a:pPr>
      <a:endParaRPr lang="hu-H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hu-HU"/>
  <c:chart>
    <c:autoTitleDeleted val="1"/>
    <c:plotArea>
      <c:layout/>
      <c:lineChart>
        <c:grouping val="standard"/>
        <c:ser>
          <c:idx val="1"/>
          <c:order val="1"/>
          <c:tx>
            <c:strRef>
              <c:f>Munka1!$C$1</c:f>
              <c:strCache>
                <c:ptCount val="1"/>
                <c:pt idx="0">
                  <c:v>Terület</c:v>
                </c:pt>
              </c:strCache>
            </c:strRef>
          </c:tx>
          <c:cat>
            <c:numRef>
              <c:f>Munka1!$A$2:$A$18</c:f>
              <c:numCache>
                <c:formatCode>General</c:formatCode>
                <c:ptCount val="17"/>
                <c:pt idx="0">
                  <c:v>1994</c:v>
                </c:pt>
                <c:pt idx="1">
                  <c:v>1995</c:v>
                </c:pt>
                <c:pt idx="2">
                  <c:v>1996</c:v>
                </c:pt>
                <c:pt idx="3">
                  <c:v>1997</c:v>
                </c:pt>
                <c:pt idx="4">
                  <c:v>1998</c:v>
                </c:pt>
                <c:pt idx="5">
                  <c:v>1999</c:v>
                </c:pt>
                <c:pt idx="6">
                  <c:v>2000</c:v>
                </c:pt>
                <c:pt idx="7">
                  <c:v>2001</c:v>
                </c:pt>
                <c:pt idx="8">
                  <c:v>2002</c:v>
                </c:pt>
                <c:pt idx="9">
                  <c:v>2003</c:v>
                </c:pt>
                <c:pt idx="10">
                  <c:v>2004</c:v>
                </c:pt>
                <c:pt idx="11">
                  <c:v>2005</c:v>
                </c:pt>
                <c:pt idx="12">
                  <c:v>2006</c:v>
                </c:pt>
                <c:pt idx="13">
                  <c:v>2007</c:v>
                </c:pt>
                <c:pt idx="14">
                  <c:v>2008</c:v>
                </c:pt>
                <c:pt idx="15">
                  <c:v>2009</c:v>
                </c:pt>
                <c:pt idx="16">
                  <c:v>2010</c:v>
                </c:pt>
              </c:numCache>
            </c:numRef>
          </c:cat>
          <c:val>
            <c:numRef>
              <c:f>Munka1!$C$2:$C$18</c:f>
              <c:numCache>
                <c:formatCode>General</c:formatCode>
                <c:ptCount val="17"/>
                <c:pt idx="0">
                  <c:v>106086</c:v>
                </c:pt>
                <c:pt idx="1">
                  <c:v>123341</c:v>
                </c:pt>
                <c:pt idx="2">
                  <c:v>110742</c:v>
                </c:pt>
                <c:pt idx="3">
                  <c:v>94071</c:v>
                </c:pt>
                <c:pt idx="4">
                  <c:v>78000</c:v>
                </c:pt>
                <c:pt idx="5">
                  <c:v>63613</c:v>
                </c:pt>
                <c:pt idx="6">
                  <c:v>54573</c:v>
                </c:pt>
                <c:pt idx="7">
                  <c:v>67559</c:v>
                </c:pt>
                <c:pt idx="8">
                  <c:v>55483</c:v>
                </c:pt>
                <c:pt idx="9">
                  <c:v>48049</c:v>
                </c:pt>
                <c:pt idx="10">
                  <c:v>64887</c:v>
                </c:pt>
                <c:pt idx="11">
                  <c:v>58334</c:v>
                </c:pt>
                <c:pt idx="12">
                  <c:v>50114</c:v>
                </c:pt>
                <c:pt idx="13">
                  <c:v>36212</c:v>
                </c:pt>
                <c:pt idx="14">
                  <c:v>6544</c:v>
                </c:pt>
                <c:pt idx="15">
                  <c:v>13692</c:v>
                </c:pt>
                <c:pt idx="16">
                  <c:v>13239</c:v>
                </c:pt>
              </c:numCache>
            </c:numRef>
          </c:val>
        </c:ser>
        <c:ser>
          <c:idx val="2"/>
          <c:order val="2"/>
          <c:tx>
            <c:strRef>
              <c:f>Munka1!$D$1</c:f>
              <c:strCache>
                <c:ptCount val="1"/>
                <c:pt idx="0">
                  <c:v>Sorozat 3</c:v>
                </c:pt>
              </c:strCache>
            </c:strRef>
          </c:tx>
          <c:cat>
            <c:numRef>
              <c:f>Munka1!$A$2:$A$18</c:f>
              <c:numCache>
                <c:formatCode>General</c:formatCode>
                <c:ptCount val="17"/>
                <c:pt idx="0">
                  <c:v>1994</c:v>
                </c:pt>
                <c:pt idx="1">
                  <c:v>1995</c:v>
                </c:pt>
                <c:pt idx="2">
                  <c:v>1996</c:v>
                </c:pt>
                <c:pt idx="3">
                  <c:v>1997</c:v>
                </c:pt>
                <c:pt idx="4">
                  <c:v>1998</c:v>
                </c:pt>
                <c:pt idx="5">
                  <c:v>1999</c:v>
                </c:pt>
                <c:pt idx="6">
                  <c:v>2000</c:v>
                </c:pt>
                <c:pt idx="7">
                  <c:v>2001</c:v>
                </c:pt>
                <c:pt idx="8">
                  <c:v>2002</c:v>
                </c:pt>
                <c:pt idx="9">
                  <c:v>2003</c:v>
                </c:pt>
                <c:pt idx="10">
                  <c:v>2004</c:v>
                </c:pt>
                <c:pt idx="11">
                  <c:v>2005</c:v>
                </c:pt>
                <c:pt idx="12">
                  <c:v>2006</c:v>
                </c:pt>
                <c:pt idx="13">
                  <c:v>2007</c:v>
                </c:pt>
                <c:pt idx="14">
                  <c:v>2008</c:v>
                </c:pt>
                <c:pt idx="15">
                  <c:v>2009</c:v>
                </c:pt>
                <c:pt idx="16">
                  <c:v>2010</c:v>
                </c:pt>
              </c:numCache>
            </c:numRef>
          </c:cat>
          <c:val>
            <c:numRef>
              <c:f>Munka1!$D$2:$D$18</c:f>
              <c:numCache>
                <c:formatCode>General</c:formatCode>
                <c:ptCount val="17"/>
              </c:numCache>
            </c:numRef>
          </c:val>
        </c:ser>
        <c:marker val="1"/>
        <c:axId val="86342272"/>
        <c:axId val="86348544"/>
      </c:lineChart>
      <c:lineChart>
        <c:grouping val="standard"/>
        <c:ser>
          <c:idx val="0"/>
          <c:order val="0"/>
          <c:tx>
            <c:strRef>
              <c:f>Munka1!$B$1</c:f>
              <c:strCache>
                <c:ptCount val="1"/>
                <c:pt idx="0">
                  <c:v>Termésátlag</c:v>
                </c:pt>
              </c:strCache>
            </c:strRef>
          </c:tx>
          <c:spPr>
            <a:ln>
              <a:solidFill>
                <a:srgbClr val="FFFF00"/>
              </a:solidFill>
            </a:ln>
          </c:spPr>
          <c:marker>
            <c:spPr>
              <a:solidFill>
                <a:srgbClr val="FFFF00"/>
              </a:solidFill>
              <a:ln>
                <a:solidFill>
                  <a:srgbClr val="FFFF00"/>
                </a:solidFill>
              </a:ln>
            </c:spPr>
          </c:marker>
          <c:cat>
            <c:numRef>
              <c:f>Munka1!$A$2:$A$18</c:f>
              <c:numCache>
                <c:formatCode>General</c:formatCode>
                <c:ptCount val="17"/>
                <c:pt idx="0">
                  <c:v>1994</c:v>
                </c:pt>
                <c:pt idx="1">
                  <c:v>1995</c:v>
                </c:pt>
                <c:pt idx="2">
                  <c:v>1996</c:v>
                </c:pt>
                <c:pt idx="3">
                  <c:v>1997</c:v>
                </c:pt>
                <c:pt idx="4">
                  <c:v>1998</c:v>
                </c:pt>
                <c:pt idx="5">
                  <c:v>1999</c:v>
                </c:pt>
                <c:pt idx="6">
                  <c:v>2000</c:v>
                </c:pt>
                <c:pt idx="7">
                  <c:v>2001</c:v>
                </c:pt>
                <c:pt idx="8">
                  <c:v>2002</c:v>
                </c:pt>
                <c:pt idx="9">
                  <c:v>2003</c:v>
                </c:pt>
                <c:pt idx="10">
                  <c:v>2004</c:v>
                </c:pt>
                <c:pt idx="11">
                  <c:v>2005</c:v>
                </c:pt>
                <c:pt idx="12">
                  <c:v>2006</c:v>
                </c:pt>
                <c:pt idx="13">
                  <c:v>2007</c:v>
                </c:pt>
                <c:pt idx="14">
                  <c:v>2008</c:v>
                </c:pt>
                <c:pt idx="15">
                  <c:v>2009</c:v>
                </c:pt>
                <c:pt idx="16">
                  <c:v>2010</c:v>
                </c:pt>
              </c:numCache>
            </c:numRef>
          </c:cat>
          <c:val>
            <c:numRef>
              <c:f>Munka1!$B$2:$B$18</c:f>
              <c:numCache>
                <c:formatCode>General</c:formatCode>
                <c:ptCount val="17"/>
                <c:pt idx="0">
                  <c:v>33.97</c:v>
                </c:pt>
                <c:pt idx="1">
                  <c:v>35.349999999999994</c:v>
                </c:pt>
                <c:pt idx="2">
                  <c:v>41.68</c:v>
                </c:pt>
                <c:pt idx="3">
                  <c:v>38.94</c:v>
                </c:pt>
                <c:pt idx="4">
                  <c:v>47.37</c:v>
                </c:pt>
                <c:pt idx="5">
                  <c:v>51.690000000000012</c:v>
                </c:pt>
                <c:pt idx="6">
                  <c:v>36.839999999999996</c:v>
                </c:pt>
                <c:pt idx="7">
                  <c:v>45.809999999999995</c:v>
                </c:pt>
                <c:pt idx="8">
                  <c:v>42.99</c:v>
                </c:pt>
                <c:pt idx="9">
                  <c:v>37.730000000000011</c:v>
                </c:pt>
                <c:pt idx="10">
                  <c:v>53.309999999999995</c:v>
                </c:pt>
                <c:pt idx="11">
                  <c:v>58.99</c:v>
                </c:pt>
                <c:pt idx="12">
                  <c:v>51.190000000000012</c:v>
                </c:pt>
                <c:pt idx="13">
                  <c:v>42.44</c:v>
                </c:pt>
                <c:pt idx="14">
                  <c:v>67.3</c:v>
                </c:pt>
                <c:pt idx="15">
                  <c:v>54.51</c:v>
                </c:pt>
                <c:pt idx="16">
                  <c:v>60.09</c:v>
                </c:pt>
              </c:numCache>
            </c:numRef>
          </c:val>
        </c:ser>
        <c:marker val="1"/>
        <c:axId val="86352640"/>
        <c:axId val="86350464"/>
      </c:lineChart>
      <c:catAx>
        <c:axId val="86342272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>
                <a:solidFill>
                  <a:srgbClr val="FFFF00"/>
                </a:solidFill>
              </a:defRPr>
            </a:pPr>
            <a:endParaRPr lang="hu-HU"/>
          </a:p>
        </c:txPr>
        <c:crossAx val="86348544"/>
        <c:crosses val="autoZero"/>
        <c:auto val="1"/>
        <c:lblAlgn val="ctr"/>
        <c:lblOffset val="100"/>
      </c:catAx>
      <c:valAx>
        <c:axId val="86348544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hu-HU" dirty="0" smtClean="0">
                    <a:solidFill>
                      <a:srgbClr val="FFFF00"/>
                    </a:solidFill>
                  </a:rPr>
                  <a:t>Terület (ha)</a:t>
                </a:r>
                <a:endParaRPr lang="hu-HU" dirty="0">
                  <a:solidFill>
                    <a:srgbClr val="FFFF00"/>
                  </a:solidFill>
                </a:endParaRPr>
              </a:p>
            </c:rich>
          </c:tx>
          <c:layout>
            <c:manualLayout>
              <c:xMode val="edge"/>
              <c:yMode val="edge"/>
              <c:x val="1.3888888888888923E-2"/>
              <c:y val="0.24650311072227118"/>
            </c:manualLayout>
          </c:layout>
        </c:title>
        <c:numFmt formatCode="General" sourceLinked="1"/>
        <c:maj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>
                <a:solidFill>
                  <a:srgbClr val="FFFF00"/>
                </a:solidFill>
              </a:defRPr>
            </a:pPr>
            <a:endParaRPr lang="hu-HU"/>
          </a:p>
        </c:txPr>
        <c:crossAx val="86342272"/>
        <c:crosses val="autoZero"/>
        <c:crossBetween val="between"/>
      </c:valAx>
      <c:valAx>
        <c:axId val="86350464"/>
        <c:scaling>
          <c:orientation val="minMax"/>
        </c:scaling>
        <c:axPos val="r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hu-HU" dirty="0" smtClean="0">
                    <a:solidFill>
                      <a:srgbClr val="FFFF00"/>
                    </a:solidFill>
                  </a:rPr>
                  <a:t>Átlagtermés</a:t>
                </a:r>
                <a:r>
                  <a:rPr lang="hu-HU" baseline="0" dirty="0" smtClean="0">
                    <a:solidFill>
                      <a:srgbClr val="FFFF00"/>
                    </a:solidFill>
                  </a:rPr>
                  <a:t> (t/ha)</a:t>
                </a:r>
                <a:endParaRPr lang="hu-HU" dirty="0">
                  <a:solidFill>
                    <a:srgbClr val="FFFF00"/>
                  </a:solidFill>
                </a:endParaRP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>
                <a:solidFill>
                  <a:srgbClr val="FFFF00"/>
                </a:solidFill>
              </a:defRPr>
            </a:pPr>
            <a:endParaRPr lang="hu-HU"/>
          </a:p>
        </c:txPr>
        <c:crossAx val="86352640"/>
        <c:crosses val="max"/>
        <c:crossBetween val="between"/>
      </c:valAx>
      <c:catAx>
        <c:axId val="86352640"/>
        <c:scaling>
          <c:orientation val="minMax"/>
        </c:scaling>
        <c:delete val="1"/>
        <c:axPos val="b"/>
        <c:numFmt formatCode="General" sourceLinked="1"/>
        <c:tickLblPos val="nextTo"/>
        <c:crossAx val="86350464"/>
        <c:crosses val="autoZero"/>
        <c:auto val="1"/>
        <c:lblAlgn val="ctr"/>
        <c:lblOffset val="100"/>
      </c:catAx>
      <c:spPr>
        <a:ln>
          <a:solidFill>
            <a:srgbClr val="FFFF00"/>
          </a:solidFill>
        </a:ln>
      </c:spPr>
    </c:plotArea>
    <c:legend>
      <c:legendPos val="b"/>
      <c:legendEntry>
        <c:idx val="1"/>
        <c:delete val="1"/>
      </c:legendEntry>
      <c:layout/>
      <c:txPr>
        <a:bodyPr/>
        <a:lstStyle/>
        <a:p>
          <a:pPr>
            <a:defRPr>
              <a:solidFill>
                <a:srgbClr val="FFFF00"/>
              </a:solidFill>
            </a:defRPr>
          </a:pPr>
          <a:endParaRPr lang="hu-HU"/>
        </a:p>
      </c:txPr>
    </c:legend>
    <c:plotVisOnly val="1"/>
  </c:chart>
  <c:txPr>
    <a:bodyPr/>
    <a:lstStyle/>
    <a:p>
      <a:pPr>
        <a:defRPr sz="1800"/>
      </a:pPr>
      <a:endParaRPr lang="hu-H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hu-HU"/>
  <c:chart>
    <c:autoTitleDeleted val="1"/>
    <c:plotArea>
      <c:layout/>
      <c:lineChart>
        <c:grouping val="standard"/>
        <c:ser>
          <c:idx val="1"/>
          <c:order val="1"/>
          <c:tx>
            <c:strRef>
              <c:f>Munka1!$C$1</c:f>
              <c:strCache>
                <c:ptCount val="1"/>
                <c:pt idx="0">
                  <c:v>éves csapadék mennyisége mm</c:v>
                </c:pt>
              </c:strCache>
            </c:strRef>
          </c:tx>
          <c:cat>
            <c:numRef>
              <c:f>Munka1!$A$2:$A$18</c:f>
              <c:numCache>
                <c:formatCode>General</c:formatCode>
                <c:ptCount val="17"/>
                <c:pt idx="0">
                  <c:v>1994</c:v>
                </c:pt>
                <c:pt idx="1">
                  <c:v>1995</c:v>
                </c:pt>
                <c:pt idx="2">
                  <c:v>1996</c:v>
                </c:pt>
                <c:pt idx="3">
                  <c:v>1997</c:v>
                </c:pt>
                <c:pt idx="4">
                  <c:v>1998</c:v>
                </c:pt>
                <c:pt idx="5">
                  <c:v>1999</c:v>
                </c:pt>
                <c:pt idx="6">
                  <c:v>2000</c:v>
                </c:pt>
                <c:pt idx="7">
                  <c:v>2001</c:v>
                </c:pt>
                <c:pt idx="8">
                  <c:v>2002</c:v>
                </c:pt>
                <c:pt idx="9">
                  <c:v>2003</c:v>
                </c:pt>
                <c:pt idx="10">
                  <c:v>2004</c:v>
                </c:pt>
                <c:pt idx="11">
                  <c:v>2005</c:v>
                </c:pt>
                <c:pt idx="12">
                  <c:v>2006</c:v>
                </c:pt>
                <c:pt idx="13">
                  <c:v>2007</c:v>
                </c:pt>
                <c:pt idx="14">
                  <c:v>2008</c:v>
                </c:pt>
                <c:pt idx="15">
                  <c:v>2009</c:v>
                </c:pt>
                <c:pt idx="16">
                  <c:v>2010</c:v>
                </c:pt>
              </c:numCache>
            </c:numRef>
          </c:cat>
          <c:val>
            <c:numRef>
              <c:f>Munka1!$C$2:$C$18</c:f>
              <c:numCache>
                <c:formatCode>General</c:formatCode>
                <c:ptCount val="17"/>
                <c:pt idx="0">
                  <c:v>495</c:v>
                </c:pt>
                <c:pt idx="1">
                  <c:v>640</c:v>
                </c:pt>
                <c:pt idx="2">
                  <c:v>650</c:v>
                </c:pt>
                <c:pt idx="3">
                  <c:v>510</c:v>
                </c:pt>
                <c:pt idx="4">
                  <c:v>665</c:v>
                </c:pt>
                <c:pt idx="5">
                  <c:v>750</c:v>
                </c:pt>
                <c:pt idx="6">
                  <c:v>450</c:v>
                </c:pt>
                <c:pt idx="7">
                  <c:v>591</c:v>
                </c:pt>
                <c:pt idx="8">
                  <c:v>568</c:v>
                </c:pt>
                <c:pt idx="9">
                  <c:v>467</c:v>
                </c:pt>
                <c:pt idx="10">
                  <c:v>686</c:v>
                </c:pt>
                <c:pt idx="11">
                  <c:v>748</c:v>
                </c:pt>
                <c:pt idx="12">
                  <c:v>584</c:v>
                </c:pt>
                <c:pt idx="13">
                  <c:v>611</c:v>
                </c:pt>
                <c:pt idx="14">
                  <c:v>579</c:v>
                </c:pt>
                <c:pt idx="15">
                  <c:v>598</c:v>
                </c:pt>
                <c:pt idx="16">
                  <c:v>970</c:v>
                </c:pt>
              </c:numCache>
            </c:numRef>
          </c:val>
        </c:ser>
        <c:ser>
          <c:idx val="2"/>
          <c:order val="2"/>
          <c:tx>
            <c:strRef>
              <c:f>Munka1!$D$1</c:f>
              <c:strCache>
                <c:ptCount val="1"/>
                <c:pt idx="0">
                  <c:v>Sorozat 3</c:v>
                </c:pt>
              </c:strCache>
            </c:strRef>
          </c:tx>
          <c:cat>
            <c:numRef>
              <c:f>Munka1!$A$2:$A$18</c:f>
              <c:numCache>
                <c:formatCode>General</c:formatCode>
                <c:ptCount val="17"/>
                <c:pt idx="0">
                  <c:v>1994</c:v>
                </c:pt>
                <c:pt idx="1">
                  <c:v>1995</c:v>
                </c:pt>
                <c:pt idx="2">
                  <c:v>1996</c:v>
                </c:pt>
                <c:pt idx="3">
                  <c:v>1997</c:v>
                </c:pt>
                <c:pt idx="4">
                  <c:v>1998</c:v>
                </c:pt>
                <c:pt idx="5">
                  <c:v>1999</c:v>
                </c:pt>
                <c:pt idx="6">
                  <c:v>2000</c:v>
                </c:pt>
                <c:pt idx="7">
                  <c:v>2001</c:v>
                </c:pt>
                <c:pt idx="8">
                  <c:v>2002</c:v>
                </c:pt>
                <c:pt idx="9">
                  <c:v>2003</c:v>
                </c:pt>
                <c:pt idx="10">
                  <c:v>2004</c:v>
                </c:pt>
                <c:pt idx="11">
                  <c:v>2005</c:v>
                </c:pt>
                <c:pt idx="12">
                  <c:v>2006</c:v>
                </c:pt>
                <c:pt idx="13">
                  <c:v>2007</c:v>
                </c:pt>
                <c:pt idx="14">
                  <c:v>2008</c:v>
                </c:pt>
                <c:pt idx="15">
                  <c:v>2009</c:v>
                </c:pt>
                <c:pt idx="16">
                  <c:v>2010</c:v>
                </c:pt>
              </c:numCache>
            </c:numRef>
          </c:cat>
          <c:val>
            <c:numRef>
              <c:f>Munka1!$D$2:$D$18</c:f>
              <c:numCache>
                <c:formatCode>General</c:formatCode>
                <c:ptCount val="17"/>
              </c:numCache>
            </c:numRef>
          </c:val>
        </c:ser>
        <c:marker val="1"/>
        <c:axId val="86539264"/>
        <c:axId val="86549632"/>
      </c:lineChart>
      <c:lineChart>
        <c:grouping val="standard"/>
        <c:ser>
          <c:idx val="0"/>
          <c:order val="0"/>
          <c:tx>
            <c:strRef>
              <c:f>Munka1!$B$1</c:f>
              <c:strCache>
                <c:ptCount val="1"/>
                <c:pt idx="0">
                  <c:v>cukorrépa termésátlaga (16%) t/ha</c:v>
                </c:pt>
              </c:strCache>
            </c:strRef>
          </c:tx>
          <c:spPr>
            <a:ln>
              <a:solidFill>
                <a:srgbClr val="FFFF00"/>
              </a:solidFill>
            </a:ln>
          </c:spPr>
          <c:marker>
            <c:spPr>
              <a:solidFill>
                <a:srgbClr val="FFFF00"/>
              </a:solidFill>
              <a:ln>
                <a:solidFill>
                  <a:srgbClr val="FFFF00"/>
                </a:solidFill>
              </a:ln>
            </c:spPr>
          </c:marker>
          <c:cat>
            <c:numRef>
              <c:f>Munka1!$A$2:$A$18</c:f>
              <c:numCache>
                <c:formatCode>General</c:formatCode>
                <c:ptCount val="17"/>
                <c:pt idx="0">
                  <c:v>1994</c:v>
                </c:pt>
                <c:pt idx="1">
                  <c:v>1995</c:v>
                </c:pt>
                <c:pt idx="2">
                  <c:v>1996</c:v>
                </c:pt>
                <c:pt idx="3">
                  <c:v>1997</c:v>
                </c:pt>
                <c:pt idx="4">
                  <c:v>1998</c:v>
                </c:pt>
                <c:pt idx="5">
                  <c:v>1999</c:v>
                </c:pt>
                <c:pt idx="6">
                  <c:v>2000</c:v>
                </c:pt>
                <c:pt idx="7">
                  <c:v>2001</c:v>
                </c:pt>
                <c:pt idx="8">
                  <c:v>2002</c:v>
                </c:pt>
                <c:pt idx="9">
                  <c:v>2003</c:v>
                </c:pt>
                <c:pt idx="10">
                  <c:v>2004</c:v>
                </c:pt>
                <c:pt idx="11">
                  <c:v>2005</c:v>
                </c:pt>
                <c:pt idx="12">
                  <c:v>2006</c:v>
                </c:pt>
                <c:pt idx="13">
                  <c:v>2007</c:v>
                </c:pt>
                <c:pt idx="14">
                  <c:v>2008</c:v>
                </c:pt>
                <c:pt idx="15">
                  <c:v>2009</c:v>
                </c:pt>
                <c:pt idx="16">
                  <c:v>2010</c:v>
                </c:pt>
              </c:numCache>
            </c:numRef>
          </c:cat>
          <c:val>
            <c:numRef>
              <c:f>Munka1!$B$2:$B$18</c:f>
              <c:numCache>
                <c:formatCode>General</c:formatCode>
                <c:ptCount val="17"/>
                <c:pt idx="0">
                  <c:v>33.97</c:v>
                </c:pt>
                <c:pt idx="1">
                  <c:v>35.349999999999994</c:v>
                </c:pt>
                <c:pt idx="2">
                  <c:v>41.68</c:v>
                </c:pt>
                <c:pt idx="3">
                  <c:v>38.94</c:v>
                </c:pt>
                <c:pt idx="4">
                  <c:v>47.37</c:v>
                </c:pt>
                <c:pt idx="5">
                  <c:v>51.690000000000012</c:v>
                </c:pt>
                <c:pt idx="6">
                  <c:v>36.839999999999996</c:v>
                </c:pt>
                <c:pt idx="7">
                  <c:v>45.809999999999995</c:v>
                </c:pt>
                <c:pt idx="8">
                  <c:v>42.99</c:v>
                </c:pt>
                <c:pt idx="9">
                  <c:v>37.730000000000011</c:v>
                </c:pt>
                <c:pt idx="10">
                  <c:v>53.309999999999995</c:v>
                </c:pt>
                <c:pt idx="11">
                  <c:v>58.99</c:v>
                </c:pt>
                <c:pt idx="12">
                  <c:v>51.190000000000012</c:v>
                </c:pt>
                <c:pt idx="13">
                  <c:v>42.44</c:v>
                </c:pt>
                <c:pt idx="14">
                  <c:v>67.3</c:v>
                </c:pt>
                <c:pt idx="15">
                  <c:v>54.51</c:v>
                </c:pt>
                <c:pt idx="16">
                  <c:v>60.09</c:v>
                </c:pt>
              </c:numCache>
            </c:numRef>
          </c:val>
        </c:ser>
        <c:marker val="1"/>
        <c:axId val="86553728"/>
        <c:axId val="86551552"/>
      </c:lineChart>
      <c:catAx>
        <c:axId val="86539264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>
                <a:solidFill>
                  <a:srgbClr val="FFFF00"/>
                </a:solidFill>
              </a:defRPr>
            </a:pPr>
            <a:endParaRPr lang="hu-HU"/>
          </a:p>
        </c:txPr>
        <c:crossAx val="86549632"/>
        <c:crosses val="autoZero"/>
        <c:auto val="1"/>
        <c:lblAlgn val="ctr"/>
        <c:lblOffset val="100"/>
      </c:catAx>
      <c:valAx>
        <c:axId val="86549632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>
                    <a:solidFill>
                      <a:srgbClr val="FFFF00"/>
                    </a:solidFill>
                  </a:defRPr>
                </a:pPr>
                <a:r>
                  <a:rPr lang="hu-HU" dirty="0" smtClean="0">
                    <a:solidFill>
                      <a:srgbClr val="FFFF00"/>
                    </a:solidFill>
                  </a:rPr>
                  <a:t>mm</a:t>
                </a:r>
                <a:r>
                  <a:rPr lang="hu-HU" baseline="0" dirty="0" smtClean="0">
                    <a:solidFill>
                      <a:srgbClr val="FFFF00"/>
                    </a:solidFill>
                  </a:rPr>
                  <a:t> csapadék</a:t>
                </a:r>
                <a:endParaRPr lang="hu-HU" dirty="0">
                  <a:solidFill>
                    <a:srgbClr val="FFFF00"/>
                  </a:solidFill>
                </a:endParaRPr>
              </a:p>
            </c:rich>
          </c:tx>
          <c:layout/>
        </c:title>
        <c:numFmt formatCode="General" sourceLinked="1"/>
        <c:maj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>
                <a:solidFill>
                  <a:srgbClr val="FFFF00"/>
                </a:solidFill>
              </a:defRPr>
            </a:pPr>
            <a:endParaRPr lang="hu-HU"/>
          </a:p>
        </c:txPr>
        <c:crossAx val="86539264"/>
        <c:crosses val="autoZero"/>
        <c:crossBetween val="between"/>
      </c:valAx>
      <c:valAx>
        <c:axId val="86551552"/>
        <c:scaling>
          <c:orientation val="minMax"/>
        </c:scaling>
        <c:axPos val="r"/>
        <c:title>
          <c:tx>
            <c:rich>
              <a:bodyPr rot="-5400000" vert="horz"/>
              <a:lstStyle/>
              <a:p>
                <a:pPr>
                  <a:defRPr>
                    <a:solidFill>
                      <a:srgbClr val="FFFF00"/>
                    </a:solidFill>
                  </a:defRPr>
                </a:pPr>
                <a:r>
                  <a:rPr lang="hu-HU" dirty="0" smtClean="0">
                    <a:solidFill>
                      <a:srgbClr val="FFFF00"/>
                    </a:solidFill>
                  </a:rPr>
                  <a:t>t/ha</a:t>
                </a:r>
                <a:endParaRPr lang="hu-HU" dirty="0">
                  <a:solidFill>
                    <a:srgbClr val="FFFF00"/>
                  </a:solidFill>
                </a:endParaRP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>
                <a:solidFill>
                  <a:srgbClr val="FFFF00"/>
                </a:solidFill>
              </a:defRPr>
            </a:pPr>
            <a:endParaRPr lang="hu-HU"/>
          </a:p>
        </c:txPr>
        <c:crossAx val="86553728"/>
        <c:crosses val="max"/>
        <c:crossBetween val="between"/>
      </c:valAx>
      <c:catAx>
        <c:axId val="86553728"/>
        <c:scaling>
          <c:orientation val="minMax"/>
        </c:scaling>
        <c:delete val="1"/>
        <c:axPos val="b"/>
        <c:numFmt formatCode="General" sourceLinked="1"/>
        <c:tickLblPos val="nextTo"/>
        <c:crossAx val="86551552"/>
        <c:crosses val="autoZero"/>
        <c:auto val="1"/>
        <c:lblAlgn val="ctr"/>
        <c:lblOffset val="100"/>
      </c:catAx>
    </c:plotArea>
    <c:legend>
      <c:legendPos val="b"/>
      <c:legendEntry>
        <c:idx val="1"/>
        <c:delete val="1"/>
      </c:legendEntry>
      <c:layout/>
      <c:txPr>
        <a:bodyPr/>
        <a:lstStyle/>
        <a:p>
          <a:pPr>
            <a:defRPr>
              <a:solidFill>
                <a:srgbClr val="FFFF00"/>
              </a:solidFill>
            </a:defRPr>
          </a:pPr>
          <a:endParaRPr lang="hu-HU"/>
        </a:p>
      </c:txPr>
    </c:legend>
    <c:plotVisOnly val="1"/>
  </c:chart>
  <c:txPr>
    <a:bodyPr/>
    <a:lstStyle/>
    <a:p>
      <a:pPr>
        <a:defRPr sz="1800"/>
      </a:pPr>
      <a:endParaRPr lang="hu-HU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hu-HU"/>
  <c:chart>
    <c:autoTitleDeleted val="1"/>
    <c:plotArea>
      <c:layout>
        <c:manualLayout>
          <c:layoutTarget val="inner"/>
          <c:xMode val="edge"/>
          <c:yMode val="edge"/>
          <c:x val="6.1453254024127414E-2"/>
          <c:y val="4.5490926537408993E-2"/>
          <c:w val="0.93517159799947402"/>
          <c:h val="0.75085891682894779"/>
        </c:manualLayout>
      </c:layout>
      <c:barChart>
        <c:barDir val="col"/>
        <c:grouping val="clustered"/>
        <c:ser>
          <c:idx val="0"/>
          <c:order val="0"/>
          <c:tx>
            <c:strRef>
              <c:f>Munka1!$B$1</c:f>
              <c:strCache>
                <c:ptCount val="1"/>
                <c:pt idx="0">
                  <c:v>Sorozat 1</c:v>
                </c:pt>
              </c:strCache>
            </c:strRef>
          </c:tx>
          <c:dLbls>
            <c:txPr>
              <a:bodyPr/>
              <a:lstStyle/>
              <a:p>
                <a:pPr>
                  <a:defRPr b="0">
                    <a:solidFill>
                      <a:srgbClr val="FFFF00"/>
                    </a:solidFill>
                  </a:defRPr>
                </a:pPr>
                <a:endParaRPr lang="hu-HU"/>
              </a:p>
            </c:txPr>
            <c:showVal val="1"/>
          </c:dLbls>
          <c:cat>
            <c:numRef>
              <c:f>Munka1!$A$2:$A$18</c:f>
              <c:numCache>
                <c:formatCode>General</c:formatCode>
                <c:ptCount val="17"/>
                <c:pt idx="0">
                  <c:v>1994</c:v>
                </c:pt>
                <c:pt idx="1">
                  <c:v>1995</c:v>
                </c:pt>
                <c:pt idx="2">
                  <c:v>1996</c:v>
                </c:pt>
                <c:pt idx="3">
                  <c:v>1997</c:v>
                </c:pt>
                <c:pt idx="4">
                  <c:v>1998</c:v>
                </c:pt>
                <c:pt idx="5">
                  <c:v>1999</c:v>
                </c:pt>
                <c:pt idx="6">
                  <c:v>2000</c:v>
                </c:pt>
                <c:pt idx="7">
                  <c:v>2001</c:v>
                </c:pt>
                <c:pt idx="8">
                  <c:v>2002</c:v>
                </c:pt>
                <c:pt idx="9">
                  <c:v>2003</c:v>
                </c:pt>
                <c:pt idx="10">
                  <c:v>2004</c:v>
                </c:pt>
                <c:pt idx="11">
                  <c:v>2005</c:v>
                </c:pt>
                <c:pt idx="12">
                  <c:v>2006</c:v>
                </c:pt>
                <c:pt idx="13">
                  <c:v>2007</c:v>
                </c:pt>
                <c:pt idx="14">
                  <c:v>2008</c:v>
                </c:pt>
                <c:pt idx="15">
                  <c:v>2009</c:v>
                </c:pt>
                <c:pt idx="16">
                  <c:v>2010</c:v>
                </c:pt>
              </c:numCache>
            </c:numRef>
          </c:cat>
          <c:val>
            <c:numRef>
              <c:f>Munka1!$B$2:$B$18</c:f>
              <c:numCache>
                <c:formatCode>General</c:formatCode>
                <c:ptCount val="17"/>
                <c:pt idx="0">
                  <c:v>4</c:v>
                </c:pt>
                <c:pt idx="1">
                  <c:v>3.9299999999999997</c:v>
                </c:pt>
                <c:pt idx="2">
                  <c:v>5.08</c:v>
                </c:pt>
                <c:pt idx="3">
                  <c:v>5.09</c:v>
                </c:pt>
                <c:pt idx="4">
                  <c:v>5.59</c:v>
                </c:pt>
                <c:pt idx="5">
                  <c:v>6.6499999999999995</c:v>
                </c:pt>
                <c:pt idx="6">
                  <c:v>4.92</c:v>
                </c:pt>
                <c:pt idx="7">
                  <c:v>6.29</c:v>
                </c:pt>
                <c:pt idx="8">
                  <c:v>6.1499999999999995</c:v>
                </c:pt>
                <c:pt idx="9">
                  <c:v>5.89</c:v>
                </c:pt>
                <c:pt idx="10">
                  <c:v>8.48</c:v>
                </c:pt>
                <c:pt idx="11">
                  <c:v>9.44</c:v>
                </c:pt>
                <c:pt idx="12">
                  <c:v>8.39</c:v>
                </c:pt>
                <c:pt idx="13">
                  <c:v>6.79</c:v>
                </c:pt>
                <c:pt idx="14">
                  <c:v>11.48</c:v>
                </c:pt>
                <c:pt idx="15">
                  <c:v>8.7200000000000006</c:v>
                </c:pt>
                <c:pt idx="16">
                  <c:v>9.61</c:v>
                </c:pt>
              </c:numCache>
            </c:numRef>
          </c:val>
        </c:ser>
        <c:ser>
          <c:idx val="1"/>
          <c:order val="1"/>
          <c:tx>
            <c:strRef>
              <c:f>Munka1!$C$1</c:f>
              <c:strCache>
                <c:ptCount val="1"/>
                <c:pt idx="0">
                  <c:v>Sorozat 2</c:v>
                </c:pt>
              </c:strCache>
            </c:strRef>
          </c:tx>
          <c:dLbls>
            <c:delete val="1"/>
          </c:dLbls>
          <c:cat>
            <c:numRef>
              <c:f>Munka1!$A$2:$A$18</c:f>
              <c:numCache>
                <c:formatCode>General</c:formatCode>
                <c:ptCount val="17"/>
                <c:pt idx="0">
                  <c:v>1994</c:v>
                </c:pt>
                <c:pt idx="1">
                  <c:v>1995</c:v>
                </c:pt>
                <c:pt idx="2">
                  <c:v>1996</c:v>
                </c:pt>
                <c:pt idx="3">
                  <c:v>1997</c:v>
                </c:pt>
                <c:pt idx="4">
                  <c:v>1998</c:v>
                </c:pt>
                <c:pt idx="5">
                  <c:v>1999</c:v>
                </c:pt>
                <c:pt idx="6">
                  <c:v>2000</c:v>
                </c:pt>
                <c:pt idx="7">
                  <c:v>2001</c:v>
                </c:pt>
                <c:pt idx="8">
                  <c:v>2002</c:v>
                </c:pt>
                <c:pt idx="9">
                  <c:v>2003</c:v>
                </c:pt>
                <c:pt idx="10">
                  <c:v>2004</c:v>
                </c:pt>
                <c:pt idx="11">
                  <c:v>2005</c:v>
                </c:pt>
                <c:pt idx="12">
                  <c:v>2006</c:v>
                </c:pt>
                <c:pt idx="13">
                  <c:v>2007</c:v>
                </c:pt>
                <c:pt idx="14">
                  <c:v>2008</c:v>
                </c:pt>
                <c:pt idx="15">
                  <c:v>2009</c:v>
                </c:pt>
                <c:pt idx="16">
                  <c:v>2010</c:v>
                </c:pt>
              </c:numCache>
            </c:numRef>
          </c:cat>
          <c:val>
            <c:numRef>
              <c:f>Munka1!$C$2:$C$18</c:f>
              <c:numCache>
                <c:formatCode>General</c:formatCode>
                <c:ptCount val="17"/>
              </c:numCache>
            </c:numRef>
          </c:val>
        </c:ser>
        <c:ser>
          <c:idx val="2"/>
          <c:order val="2"/>
          <c:tx>
            <c:strRef>
              <c:f>Munka1!$D$1</c:f>
              <c:strCache>
                <c:ptCount val="1"/>
                <c:pt idx="0">
                  <c:v>Sorozat 3</c:v>
                </c:pt>
              </c:strCache>
            </c:strRef>
          </c:tx>
          <c:dLbls>
            <c:delete val="1"/>
          </c:dLbls>
          <c:cat>
            <c:numRef>
              <c:f>Munka1!$A$2:$A$18</c:f>
              <c:numCache>
                <c:formatCode>General</c:formatCode>
                <c:ptCount val="17"/>
                <c:pt idx="0">
                  <c:v>1994</c:v>
                </c:pt>
                <c:pt idx="1">
                  <c:v>1995</c:v>
                </c:pt>
                <c:pt idx="2">
                  <c:v>1996</c:v>
                </c:pt>
                <c:pt idx="3">
                  <c:v>1997</c:v>
                </c:pt>
                <c:pt idx="4">
                  <c:v>1998</c:v>
                </c:pt>
                <c:pt idx="5">
                  <c:v>1999</c:v>
                </c:pt>
                <c:pt idx="6">
                  <c:v>2000</c:v>
                </c:pt>
                <c:pt idx="7">
                  <c:v>2001</c:v>
                </c:pt>
                <c:pt idx="8">
                  <c:v>2002</c:v>
                </c:pt>
                <c:pt idx="9">
                  <c:v>2003</c:v>
                </c:pt>
                <c:pt idx="10">
                  <c:v>2004</c:v>
                </c:pt>
                <c:pt idx="11">
                  <c:v>2005</c:v>
                </c:pt>
                <c:pt idx="12">
                  <c:v>2006</c:v>
                </c:pt>
                <c:pt idx="13">
                  <c:v>2007</c:v>
                </c:pt>
                <c:pt idx="14">
                  <c:v>2008</c:v>
                </c:pt>
                <c:pt idx="15">
                  <c:v>2009</c:v>
                </c:pt>
                <c:pt idx="16">
                  <c:v>2010</c:v>
                </c:pt>
              </c:numCache>
            </c:numRef>
          </c:cat>
          <c:val>
            <c:numRef>
              <c:f>Munka1!$D$2:$D$18</c:f>
              <c:numCache>
                <c:formatCode>General</c:formatCode>
                <c:ptCount val="17"/>
              </c:numCache>
            </c:numRef>
          </c:val>
        </c:ser>
        <c:dLbls>
          <c:showVal val="1"/>
        </c:dLbls>
        <c:gapWidth val="75"/>
        <c:axId val="86698240"/>
        <c:axId val="83034112"/>
      </c:barChart>
      <c:catAx>
        <c:axId val="86698240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b="0">
                <a:solidFill>
                  <a:srgbClr val="FFFF00"/>
                </a:solidFill>
              </a:defRPr>
            </a:pPr>
            <a:endParaRPr lang="hu-HU"/>
          </a:p>
        </c:txPr>
        <c:crossAx val="83034112"/>
        <c:crosses val="autoZero"/>
        <c:auto val="1"/>
        <c:lblAlgn val="ctr"/>
        <c:lblOffset val="100"/>
      </c:catAx>
      <c:valAx>
        <c:axId val="83034112"/>
        <c:scaling>
          <c:orientation val="minMax"/>
        </c:scaling>
        <c:axPos val="l"/>
        <c:numFmt formatCode="General" sourceLinked="1"/>
        <c:majorTickMark val="none"/>
        <c:tickLblPos val="nextTo"/>
        <c:txPr>
          <a:bodyPr/>
          <a:lstStyle/>
          <a:p>
            <a:pPr>
              <a:defRPr b="0">
                <a:solidFill>
                  <a:srgbClr val="C00000"/>
                </a:solidFill>
              </a:defRPr>
            </a:pPr>
            <a:endParaRPr lang="hu-HU"/>
          </a:p>
        </c:txPr>
        <c:crossAx val="86698240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hu-HU"/>
    </a:p>
  </c:txPr>
  <c:externalData r:id="rId1"/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hu-HU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Munka1!$B$1</c:f>
              <c:strCache>
                <c:ptCount val="1"/>
                <c:pt idx="0">
                  <c:v>Sorozat 1</c:v>
                </c:pt>
              </c:strCache>
            </c:strRef>
          </c:tx>
          <c:spPr>
            <a:solidFill>
              <a:srgbClr val="FFFF00"/>
            </a:solidFill>
          </c:spPr>
          <c:dPt>
            <c:idx val="1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19"/>
            <c:spPr>
              <a:solidFill>
                <a:srgbClr val="C00000"/>
              </a:solidFill>
            </c:spPr>
          </c:dPt>
          <c:cat>
            <c:strRef>
              <c:f>Munka1!$A$2:$A$21</c:f>
              <c:strCache>
                <c:ptCount val="20"/>
                <c:pt idx="0">
                  <c:v>BE</c:v>
                </c:pt>
                <c:pt idx="1">
                  <c:v>CZ</c:v>
                </c:pt>
                <c:pt idx="2">
                  <c:v>DK</c:v>
                </c:pt>
                <c:pt idx="3">
                  <c:v>DE</c:v>
                </c:pt>
                <c:pt idx="4">
                  <c:v>GR</c:v>
                </c:pt>
                <c:pt idx="5">
                  <c:v>ES (TAV.)</c:v>
                </c:pt>
                <c:pt idx="6">
                  <c:v>ES (ŐSZ)</c:v>
                </c:pt>
                <c:pt idx="7">
                  <c:v>FR</c:v>
                </c:pt>
                <c:pt idx="8">
                  <c:v>IT</c:v>
                </c:pt>
                <c:pt idx="9">
                  <c:v>LT</c:v>
                </c:pt>
                <c:pt idx="10">
                  <c:v>HU</c:v>
                </c:pt>
                <c:pt idx="11">
                  <c:v>NL</c:v>
                </c:pt>
                <c:pt idx="12">
                  <c:v>AT</c:v>
                </c:pt>
                <c:pt idx="13">
                  <c:v>PL</c:v>
                </c:pt>
                <c:pt idx="14">
                  <c:v>RO</c:v>
                </c:pt>
                <c:pt idx="15">
                  <c:v>SK</c:v>
                </c:pt>
                <c:pt idx="16">
                  <c:v>FI</c:v>
                </c:pt>
                <c:pt idx="17">
                  <c:v>SE</c:v>
                </c:pt>
                <c:pt idx="18">
                  <c:v>UK</c:v>
                </c:pt>
                <c:pt idx="19">
                  <c:v>EU</c:v>
                </c:pt>
              </c:strCache>
            </c:strRef>
          </c:cat>
          <c:val>
            <c:numRef>
              <c:f>Munka1!$B$2:$B$21</c:f>
              <c:numCache>
                <c:formatCode>General</c:formatCode>
                <c:ptCount val="20"/>
                <c:pt idx="0">
                  <c:v>11.53</c:v>
                </c:pt>
                <c:pt idx="1">
                  <c:v>8.7900000000000009</c:v>
                </c:pt>
                <c:pt idx="2">
                  <c:v>9.5400000000000009</c:v>
                </c:pt>
                <c:pt idx="3">
                  <c:v>10.06</c:v>
                </c:pt>
                <c:pt idx="4">
                  <c:v>5.7700000000000014</c:v>
                </c:pt>
                <c:pt idx="5">
                  <c:v>12.76</c:v>
                </c:pt>
                <c:pt idx="6">
                  <c:v>10.76</c:v>
                </c:pt>
                <c:pt idx="7">
                  <c:v>12.3</c:v>
                </c:pt>
                <c:pt idx="8">
                  <c:v>7.03</c:v>
                </c:pt>
                <c:pt idx="9">
                  <c:v>6.71</c:v>
                </c:pt>
                <c:pt idx="10">
                  <c:v>8.8500000000000068</c:v>
                </c:pt>
                <c:pt idx="11">
                  <c:v>12.4</c:v>
                </c:pt>
                <c:pt idx="12">
                  <c:v>10.3</c:v>
                </c:pt>
                <c:pt idx="13">
                  <c:v>7.33</c:v>
                </c:pt>
                <c:pt idx="14">
                  <c:v>5.05</c:v>
                </c:pt>
                <c:pt idx="15">
                  <c:v>8.3700000000000028</c:v>
                </c:pt>
                <c:pt idx="16">
                  <c:v>5.5</c:v>
                </c:pt>
                <c:pt idx="17">
                  <c:v>8.52</c:v>
                </c:pt>
                <c:pt idx="18">
                  <c:v>10.1</c:v>
                </c:pt>
                <c:pt idx="19">
                  <c:v>10.07</c:v>
                </c:pt>
              </c:numCache>
            </c:numRef>
          </c:val>
        </c:ser>
        <c:ser>
          <c:idx val="1"/>
          <c:order val="1"/>
          <c:tx>
            <c:strRef>
              <c:f>Munka1!$C$1</c:f>
              <c:strCache>
                <c:ptCount val="1"/>
                <c:pt idx="0">
                  <c:v>Sorozat 2</c:v>
                </c:pt>
              </c:strCache>
            </c:strRef>
          </c:tx>
          <c:cat>
            <c:strRef>
              <c:f>Munka1!$A$2:$A$21</c:f>
              <c:strCache>
                <c:ptCount val="20"/>
                <c:pt idx="0">
                  <c:v>BE</c:v>
                </c:pt>
                <c:pt idx="1">
                  <c:v>CZ</c:v>
                </c:pt>
                <c:pt idx="2">
                  <c:v>DK</c:v>
                </c:pt>
                <c:pt idx="3">
                  <c:v>DE</c:v>
                </c:pt>
                <c:pt idx="4">
                  <c:v>GR</c:v>
                </c:pt>
                <c:pt idx="5">
                  <c:v>ES (TAV.)</c:v>
                </c:pt>
                <c:pt idx="6">
                  <c:v>ES (ŐSZ)</c:v>
                </c:pt>
                <c:pt idx="7">
                  <c:v>FR</c:v>
                </c:pt>
                <c:pt idx="8">
                  <c:v>IT</c:v>
                </c:pt>
                <c:pt idx="9">
                  <c:v>LT</c:v>
                </c:pt>
                <c:pt idx="10">
                  <c:v>HU</c:v>
                </c:pt>
                <c:pt idx="11">
                  <c:v>NL</c:v>
                </c:pt>
                <c:pt idx="12">
                  <c:v>AT</c:v>
                </c:pt>
                <c:pt idx="13">
                  <c:v>PL</c:v>
                </c:pt>
                <c:pt idx="14">
                  <c:v>RO</c:v>
                </c:pt>
                <c:pt idx="15">
                  <c:v>SK</c:v>
                </c:pt>
                <c:pt idx="16">
                  <c:v>FI</c:v>
                </c:pt>
                <c:pt idx="17">
                  <c:v>SE</c:v>
                </c:pt>
                <c:pt idx="18">
                  <c:v>UK</c:v>
                </c:pt>
                <c:pt idx="19">
                  <c:v>EU</c:v>
                </c:pt>
              </c:strCache>
            </c:strRef>
          </c:cat>
          <c:val>
            <c:numRef>
              <c:f>Munka1!$C$2:$C$21</c:f>
              <c:numCache>
                <c:formatCode>General</c:formatCode>
                <c:ptCount val="20"/>
              </c:numCache>
            </c:numRef>
          </c:val>
        </c:ser>
        <c:ser>
          <c:idx val="2"/>
          <c:order val="2"/>
          <c:tx>
            <c:strRef>
              <c:f>Munka1!$D$1</c:f>
              <c:strCache>
                <c:ptCount val="1"/>
                <c:pt idx="0">
                  <c:v>Sorozat 3</c:v>
                </c:pt>
              </c:strCache>
            </c:strRef>
          </c:tx>
          <c:cat>
            <c:strRef>
              <c:f>Munka1!$A$2:$A$21</c:f>
              <c:strCache>
                <c:ptCount val="20"/>
                <c:pt idx="0">
                  <c:v>BE</c:v>
                </c:pt>
                <c:pt idx="1">
                  <c:v>CZ</c:v>
                </c:pt>
                <c:pt idx="2">
                  <c:v>DK</c:v>
                </c:pt>
                <c:pt idx="3">
                  <c:v>DE</c:v>
                </c:pt>
                <c:pt idx="4">
                  <c:v>GR</c:v>
                </c:pt>
                <c:pt idx="5">
                  <c:v>ES (TAV.)</c:v>
                </c:pt>
                <c:pt idx="6">
                  <c:v>ES (ŐSZ)</c:v>
                </c:pt>
                <c:pt idx="7">
                  <c:v>FR</c:v>
                </c:pt>
                <c:pt idx="8">
                  <c:v>IT</c:v>
                </c:pt>
                <c:pt idx="9">
                  <c:v>LT</c:v>
                </c:pt>
                <c:pt idx="10">
                  <c:v>HU</c:v>
                </c:pt>
                <c:pt idx="11">
                  <c:v>NL</c:v>
                </c:pt>
                <c:pt idx="12">
                  <c:v>AT</c:v>
                </c:pt>
                <c:pt idx="13">
                  <c:v>PL</c:v>
                </c:pt>
                <c:pt idx="14">
                  <c:v>RO</c:v>
                </c:pt>
                <c:pt idx="15">
                  <c:v>SK</c:v>
                </c:pt>
                <c:pt idx="16">
                  <c:v>FI</c:v>
                </c:pt>
                <c:pt idx="17">
                  <c:v>SE</c:v>
                </c:pt>
                <c:pt idx="18">
                  <c:v>UK</c:v>
                </c:pt>
                <c:pt idx="19">
                  <c:v>EU</c:v>
                </c:pt>
              </c:strCache>
            </c:strRef>
          </c:cat>
          <c:val>
            <c:numRef>
              <c:f>Munka1!$D$2:$D$21</c:f>
              <c:numCache>
                <c:formatCode>General</c:formatCode>
                <c:ptCount val="20"/>
              </c:numCache>
            </c:numRef>
          </c:val>
        </c:ser>
        <c:gapWidth val="75"/>
        <c:overlap val="-25"/>
        <c:axId val="83080320"/>
        <c:axId val="83081856"/>
      </c:barChart>
      <c:catAx>
        <c:axId val="83080320"/>
        <c:scaling>
          <c:orientation val="minMax"/>
        </c:scaling>
        <c:axPos val="b"/>
        <c:majorTickMark val="none"/>
        <c:tickLblPos val="nextTo"/>
        <c:crossAx val="83081856"/>
        <c:crosses val="autoZero"/>
        <c:auto val="1"/>
        <c:lblAlgn val="ctr"/>
        <c:lblOffset val="100"/>
      </c:catAx>
      <c:valAx>
        <c:axId val="83081856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hu-HU" dirty="0" smtClean="0"/>
                  <a:t>Cukor hozam (t/ha)</a:t>
                </a:r>
                <a:endParaRPr lang="hu-HU" dirty="0"/>
              </a:p>
            </c:rich>
          </c:tx>
          <c:layout>
            <c:manualLayout>
              <c:xMode val="edge"/>
              <c:yMode val="edge"/>
              <c:x val="9.2592592592592952E-3"/>
              <c:y val="0.12304000194420159"/>
            </c:manualLayout>
          </c:layout>
        </c:title>
        <c:numFmt formatCode="General" sourceLinked="1"/>
        <c:majorTickMark val="none"/>
        <c:tickLblPos val="nextTo"/>
        <c:spPr>
          <a:ln w="9525">
            <a:noFill/>
          </a:ln>
        </c:spPr>
        <c:crossAx val="83080320"/>
        <c:crosses val="autoZero"/>
        <c:crossBetween val="between"/>
      </c:valAx>
    </c:plotArea>
    <c:plotVisOnly val="1"/>
  </c:chart>
  <c:txPr>
    <a:bodyPr/>
    <a:lstStyle/>
    <a:p>
      <a:pPr>
        <a:defRPr sz="1800">
          <a:solidFill>
            <a:srgbClr val="FFFF00"/>
          </a:solidFill>
        </a:defRPr>
      </a:pPr>
      <a:endParaRPr lang="hu-HU"/>
    </a:p>
  </c:txPr>
  <c:externalData r:id="rId1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0.65</cdr:x>
      <cdr:y>0.26203</cdr:y>
    </cdr:from>
    <cdr:to>
      <cdr:x>0.75667</cdr:x>
      <cdr:y>0.59572</cdr:y>
    </cdr:to>
    <cdr:sp macro="" textlink="">
      <cdr:nvSpPr>
        <cdr:cNvPr id="2" name="Szövegdoboz 1"/>
        <cdr:cNvSpPr txBox="1"/>
      </cdr:nvSpPr>
      <cdr:spPr>
        <a:xfrm xmlns:a="http://schemas.openxmlformats.org/drawingml/2006/main">
          <a:off x="5572164" y="1166810"/>
          <a:ext cx="914400" cy="14859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hu-HU" sz="1100" dirty="0"/>
        </a:p>
      </cdr:txBody>
    </cdr:sp>
  </cdr:relSizeAnchor>
  <cdr:relSizeAnchor xmlns:cdr="http://schemas.openxmlformats.org/drawingml/2006/chartDrawing">
    <cdr:from>
      <cdr:x>0.64475</cdr:x>
      <cdr:y>0.15714</cdr:y>
    </cdr:from>
    <cdr:to>
      <cdr:x>0.64991</cdr:x>
      <cdr:y>0.42264</cdr:y>
    </cdr:to>
    <cdr:sp macro="" textlink="">
      <cdr:nvSpPr>
        <cdr:cNvPr id="6" name="Egyenes összekötő nyíllal 5"/>
        <cdr:cNvSpPr/>
      </cdr:nvSpPr>
      <cdr:spPr bwMode="auto">
        <a:xfrm xmlns:a="http://schemas.openxmlformats.org/drawingml/2006/main" rot="5400000" flipV="1">
          <a:off x="5070397" y="1426781"/>
          <a:ext cx="1327645" cy="45719"/>
        </a:xfrm>
        <a:prstGeom xmlns:a="http://schemas.openxmlformats.org/drawingml/2006/main" prst="straightConnector1">
          <a:avLst/>
        </a:prstGeom>
        <a:solidFill xmlns:a="http://schemas.openxmlformats.org/drawingml/2006/main">
          <a:schemeClr val="accent1"/>
        </a:solidFill>
        <a:ln xmlns:a="http://schemas.openxmlformats.org/drawingml/2006/main" w="38100" cap="flat" cmpd="sng" algn="ctr">
          <a:solidFill>
            <a:srgbClr val="FFFF00"/>
          </a:solidFill>
          <a:prstDash val="solid"/>
          <a:round/>
          <a:headEnd type="none" w="med" len="med"/>
          <a:tailEnd type="triangle" w="med" len="med"/>
        </a:ln>
        <a:effectLst xmlns:a="http://schemas.openxmlformats.org/drawingml/2006/main">
          <a:outerShdw blurRad="50800" dist="38100" algn="l" rotWithShape="0">
            <a:prstClr val="black">
              <a:alpha val="40000"/>
            </a:prstClr>
          </a:outerShdw>
        </a:effectLst>
      </cdr:spPr>
      <cdr:txBody>
        <a:bodyPr xmlns:a="http://schemas.openxmlformats.org/drawingml/2006/main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endParaRPr lang="hu-HU">
            <a:ln w="38100">
              <a:solidFill>
                <a:schemeClr val="tx1"/>
              </a:solidFill>
            </a:ln>
          </a:endParaRPr>
        </a:p>
      </cdr:txBody>
    </cdr:sp>
  </cdr:relSizeAnchor>
  <cdr:relSizeAnchor xmlns:cdr="http://schemas.openxmlformats.org/drawingml/2006/chartDrawing">
    <cdr:from>
      <cdr:x>0.575</cdr:x>
      <cdr:y>0.06952</cdr:y>
    </cdr:from>
    <cdr:to>
      <cdr:x>0.75667</cdr:x>
      <cdr:y>0.14973</cdr:y>
    </cdr:to>
    <cdr:sp macro="" textlink="">
      <cdr:nvSpPr>
        <cdr:cNvPr id="7" name="Szövegdoboz 6"/>
        <cdr:cNvSpPr txBox="1"/>
      </cdr:nvSpPr>
      <cdr:spPr>
        <a:xfrm xmlns:a="http://schemas.openxmlformats.org/drawingml/2006/main">
          <a:off x="4929222" y="309554"/>
          <a:ext cx="1557342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hu-HU" sz="1100" dirty="0"/>
        </a:p>
      </cdr:txBody>
    </cdr:sp>
  </cdr:relSizeAnchor>
  <cdr:relSizeAnchor xmlns:cdr="http://schemas.openxmlformats.org/drawingml/2006/chartDrawing">
    <cdr:from>
      <cdr:x>0.75</cdr:x>
      <cdr:y>0.27143</cdr:y>
    </cdr:from>
    <cdr:to>
      <cdr:x>0.75806</cdr:x>
      <cdr:y>0.55885</cdr:y>
    </cdr:to>
    <cdr:sp macro="" textlink="">
      <cdr:nvSpPr>
        <cdr:cNvPr id="11" name="Egyenes összekötő nyíllal 10"/>
        <cdr:cNvSpPr/>
      </cdr:nvSpPr>
      <cdr:spPr bwMode="auto">
        <a:xfrm xmlns:a="http://schemas.openxmlformats.org/drawingml/2006/main" rot="5400000" flipV="1">
          <a:off x="5960805" y="2040251"/>
          <a:ext cx="1437295" cy="71437"/>
        </a:xfrm>
        <a:prstGeom xmlns:a="http://schemas.openxmlformats.org/drawingml/2006/main" prst="straightConnector1">
          <a:avLst/>
        </a:prstGeom>
        <a:solidFill xmlns:a="http://schemas.openxmlformats.org/drawingml/2006/main">
          <a:schemeClr val="accent1"/>
        </a:solidFill>
        <a:ln xmlns:a="http://schemas.openxmlformats.org/drawingml/2006/main" w="38100" cap="flat" cmpd="sng" algn="ctr">
          <a:solidFill>
            <a:srgbClr val="FFFF00"/>
          </a:solidFill>
          <a:prstDash val="solid"/>
          <a:round/>
          <a:headEnd type="none" w="med" len="med"/>
          <a:tailEnd type="triangle" w="med" len="med"/>
        </a:ln>
        <a:effectLst xmlns:a="http://schemas.openxmlformats.org/drawingml/2006/main"/>
      </cdr:spPr>
      <cdr:txBody>
        <a:bodyPr xmlns:a="http://schemas.openxmlformats.org/drawingml/2006/main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endParaRPr lang="hu-HU">
            <a:ln w="38100">
              <a:solidFill>
                <a:srgbClr val="FFFF00"/>
              </a:solidFill>
            </a:ln>
          </a:endParaRPr>
        </a:p>
      </cdr:txBody>
    </cdr:sp>
  </cdr:relSizeAnchor>
  <cdr:relSizeAnchor xmlns:cdr="http://schemas.openxmlformats.org/drawingml/2006/chartDrawing">
    <cdr:from>
      <cdr:x>0.81984</cdr:x>
      <cdr:y>0.5</cdr:y>
    </cdr:from>
    <cdr:to>
      <cdr:x>0.825</cdr:x>
      <cdr:y>0.69519</cdr:y>
    </cdr:to>
    <cdr:sp macro="" textlink="">
      <cdr:nvSpPr>
        <cdr:cNvPr id="13" name="Egyenes összekötő nyíllal 12"/>
        <cdr:cNvSpPr/>
      </cdr:nvSpPr>
      <cdr:spPr bwMode="auto">
        <a:xfrm xmlns:a="http://schemas.openxmlformats.org/drawingml/2006/main" rot="5400000" flipV="1">
          <a:off x="6797216" y="2965504"/>
          <a:ext cx="976062" cy="45719"/>
        </a:xfrm>
        <a:prstGeom xmlns:a="http://schemas.openxmlformats.org/drawingml/2006/main" prst="straightConnector1">
          <a:avLst/>
        </a:prstGeom>
        <a:solidFill xmlns:a="http://schemas.openxmlformats.org/drawingml/2006/main">
          <a:schemeClr val="accent1"/>
        </a:solidFill>
        <a:ln xmlns:a="http://schemas.openxmlformats.org/drawingml/2006/main" w="38100" cap="flat" cmpd="sng" algn="ctr">
          <a:solidFill>
            <a:srgbClr val="FFFF00"/>
          </a:solidFill>
          <a:prstDash val="solid"/>
          <a:round/>
          <a:headEnd type="none" w="med" len="med"/>
          <a:tailEnd type="triangle" w="med" len="med"/>
        </a:ln>
        <a:effectLst xmlns:a="http://schemas.openxmlformats.org/drawingml/2006/main"/>
      </cdr:spPr>
      <cdr:txBody>
        <a:bodyPr xmlns:a="http://schemas.openxmlformats.org/drawingml/2006/main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endParaRPr lang="hu-HU">
            <a:ln w="38100">
              <a:solidFill>
                <a:srgbClr val="FFFF00"/>
              </a:solidFill>
            </a:ln>
          </a:endParaRPr>
        </a:p>
      </cdr:txBody>
    </cdr:sp>
  </cdr:relSizeAnchor>
  <cdr:relSizeAnchor xmlns:cdr="http://schemas.openxmlformats.org/drawingml/2006/chartDrawing">
    <cdr:from>
      <cdr:x>0.49167</cdr:x>
      <cdr:y>0.06952</cdr:y>
    </cdr:from>
    <cdr:to>
      <cdr:x>0.78333</cdr:x>
      <cdr:y>0.14973</cdr:y>
    </cdr:to>
    <cdr:sp macro="" textlink="">
      <cdr:nvSpPr>
        <cdr:cNvPr id="15" name="Szövegdoboz 14"/>
        <cdr:cNvSpPr txBox="1"/>
      </cdr:nvSpPr>
      <cdr:spPr>
        <a:xfrm xmlns:a="http://schemas.openxmlformats.org/drawingml/2006/main">
          <a:off x="4214842" y="309554"/>
          <a:ext cx="2500330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pPr algn="ctr"/>
          <a:r>
            <a:rPr lang="hu-HU" sz="2000" b="1" dirty="0" smtClean="0">
              <a:solidFill>
                <a:srgbClr val="FFFF00"/>
              </a:solidFill>
            </a:rPr>
            <a:t>EU csatlakozás</a:t>
          </a:r>
          <a:endParaRPr lang="hu-HU" sz="2000" b="1" dirty="0">
            <a:solidFill>
              <a:srgbClr val="FFFF00"/>
            </a:solidFill>
          </a:endParaRPr>
        </a:p>
      </cdr:txBody>
    </cdr:sp>
  </cdr:relSizeAnchor>
  <cdr:relSizeAnchor xmlns:cdr="http://schemas.openxmlformats.org/drawingml/2006/chartDrawing">
    <cdr:from>
      <cdr:x>0.70161</cdr:x>
      <cdr:y>0.18571</cdr:y>
    </cdr:from>
    <cdr:to>
      <cdr:x>0.80645</cdr:x>
      <cdr:y>0.26058</cdr:y>
    </cdr:to>
    <cdr:sp macro="" textlink="">
      <cdr:nvSpPr>
        <cdr:cNvPr id="16" name="Szövegdoboz 15"/>
        <cdr:cNvSpPr txBox="1"/>
      </cdr:nvSpPr>
      <cdr:spPr>
        <a:xfrm xmlns:a="http://schemas.openxmlformats.org/drawingml/2006/main">
          <a:off x="6215106" y="928694"/>
          <a:ext cx="928694" cy="37439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pPr algn="ctr"/>
          <a:r>
            <a:rPr lang="hu-HU" sz="2000" b="1" dirty="0" smtClean="0">
              <a:solidFill>
                <a:srgbClr val="FFFF00"/>
              </a:solidFill>
            </a:rPr>
            <a:t>Kaba</a:t>
          </a:r>
          <a:endParaRPr lang="hu-HU" sz="2000" b="1" dirty="0">
            <a:solidFill>
              <a:srgbClr val="FFFF00"/>
            </a:solidFill>
          </a:endParaRPr>
        </a:p>
      </cdr:txBody>
    </cdr:sp>
  </cdr:relSizeAnchor>
  <cdr:relSizeAnchor xmlns:cdr="http://schemas.openxmlformats.org/drawingml/2006/chartDrawing">
    <cdr:from>
      <cdr:x>0.77419</cdr:x>
      <cdr:y>0.3</cdr:y>
    </cdr:from>
    <cdr:to>
      <cdr:x>0.93548</cdr:x>
      <cdr:y>0.57273</cdr:y>
    </cdr:to>
    <cdr:sp macro="" textlink="">
      <cdr:nvSpPr>
        <cdr:cNvPr id="17" name="Szövegdoboz 16"/>
        <cdr:cNvSpPr txBox="1"/>
      </cdr:nvSpPr>
      <cdr:spPr>
        <a:xfrm xmlns:a="http://schemas.openxmlformats.org/drawingml/2006/main">
          <a:off x="6858048" y="1500198"/>
          <a:ext cx="1428760" cy="13638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hu-HU" sz="2000" b="1" dirty="0" smtClean="0">
              <a:solidFill>
                <a:srgbClr val="FFFF00"/>
              </a:solidFill>
            </a:rPr>
            <a:t>Szerencs</a:t>
          </a:r>
        </a:p>
        <a:p xmlns:a="http://schemas.openxmlformats.org/drawingml/2006/main">
          <a:r>
            <a:rPr lang="hu-HU" sz="2000" b="1" dirty="0" smtClean="0">
              <a:solidFill>
                <a:srgbClr val="FFFF00"/>
              </a:solidFill>
            </a:rPr>
            <a:t>Szolnok</a:t>
          </a:r>
        </a:p>
        <a:p xmlns:a="http://schemas.openxmlformats.org/drawingml/2006/main">
          <a:r>
            <a:rPr lang="hu-HU" sz="2000" b="1" dirty="0" smtClean="0">
              <a:solidFill>
                <a:srgbClr val="FFFF00"/>
              </a:solidFill>
            </a:rPr>
            <a:t>Petőháza</a:t>
          </a:r>
        </a:p>
        <a:p xmlns:a="http://schemas.openxmlformats.org/drawingml/2006/main">
          <a:endParaRPr lang="hu-HU" sz="2000" b="1" dirty="0">
            <a:solidFill>
              <a:srgbClr val="FFFF00"/>
            </a:solidFill>
          </a:endParaRPr>
        </a:p>
      </cdr:txBody>
    </cdr:sp>
  </cdr:relSizeAnchor>
  <cdr:relSizeAnchor xmlns:cdr="http://schemas.openxmlformats.org/drawingml/2006/chartDrawing">
    <cdr:from>
      <cdr:x>0.92742</cdr:x>
      <cdr:y>0.18571</cdr:y>
    </cdr:from>
    <cdr:to>
      <cdr:x>0.94497</cdr:x>
      <cdr:y>0.63491</cdr:y>
    </cdr:to>
    <cdr:sp macro="" textlink="">
      <cdr:nvSpPr>
        <cdr:cNvPr id="19" name="Jobb oldali kapcsos zárójel 18"/>
        <cdr:cNvSpPr/>
      </cdr:nvSpPr>
      <cdr:spPr bwMode="auto">
        <a:xfrm xmlns:a="http://schemas.openxmlformats.org/drawingml/2006/main">
          <a:off x="8215370" y="928694"/>
          <a:ext cx="155448" cy="2246291"/>
        </a:xfrm>
        <a:prstGeom xmlns:a="http://schemas.openxmlformats.org/drawingml/2006/main" prst="rightBrace">
          <a:avLst/>
        </a:prstGeom>
        <a:solidFill xmlns:a="http://schemas.openxmlformats.org/drawingml/2006/main">
          <a:srgbClr val="283384"/>
        </a:solidFill>
        <a:ln xmlns:a="http://schemas.openxmlformats.org/drawingml/2006/main" w="28575" cap="flat" cmpd="sng" algn="ctr">
          <a:solidFill>
            <a:srgbClr val="FFFF00"/>
          </a:solidFill>
          <a:prstDash val="solid"/>
          <a:round/>
          <a:headEnd type="none" w="med" len="med"/>
          <a:tailEnd type="none" w="med" len="med"/>
        </a:ln>
        <a:effectLst xmlns:a="http://schemas.openxmlformats.org/drawingml/2006/main"/>
      </cdr:spPr>
      <cdr:txBody>
        <a:bodyPr xmlns:a="http://schemas.openxmlformats.org/drawingml/2006/main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endParaRPr lang="hu-HU" dirty="0">
            <a:ln>
              <a:solidFill>
                <a:schemeClr val="bg1">
                  <a:lumMod val="60000"/>
                  <a:lumOff val="40000"/>
                </a:schemeClr>
              </a:solidFill>
            </a:ln>
            <a:solidFill>
              <a:srgbClr val="0033CC"/>
            </a:solidFill>
          </a:endParaRPr>
        </a:p>
      </cdr:txBody>
    </cdr:sp>
  </cdr:relSizeAnchor>
  <cdr:relSizeAnchor xmlns:cdr="http://schemas.openxmlformats.org/drawingml/2006/chartDrawing">
    <cdr:from>
      <cdr:x>0.94355</cdr:x>
      <cdr:y>0.05714</cdr:y>
    </cdr:from>
    <cdr:to>
      <cdr:x>0.98387</cdr:x>
      <cdr:y>0.81429</cdr:y>
    </cdr:to>
    <cdr:sp macro="" textlink="">
      <cdr:nvSpPr>
        <cdr:cNvPr id="20" name="Szövegdoboz 19"/>
        <cdr:cNvSpPr txBox="1"/>
      </cdr:nvSpPr>
      <cdr:spPr>
        <a:xfrm xmlns:a="http://schemas.openxmlformats.org/drawingml/2006/main">
          <a:off x="8358246" y="285752"/>
          <a:ext cx="357190" cy="37862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wordArtVert" wrap="square" rtlCol="0"/>
        <a:lstStyle xmlns:a="http://schemas.openxmlformats.org/drawingml/2006/main"/>
        <a:p xmlns:a="http://schemas.openxmlformats.org/drawingml/2006/main">
          <a:r>
            <a:rPr lang="hu-HU" sz="1800" b="1" dirty="0" smtClean="0">
              <a:solidFill>
                <a:srgbClr val="FFFF00"/>
              </a:solidFill>
            </a:rPr>
            <a:t>Cukorreform</a:t>
          </a:r>
          <a:endParaRPr lang="hu-HU" sz="1800" b="1" dirty="0">
            <a:solidFill>
              <a:srgbClr val="FFFF00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0.00868</cdr:x>
      <cdr:y>0.01613</cdr:y>
    </cdr:from>
    <cdr:to>
      <cdr:x>0.01423</cdr:x>
      <cdr:y>0.08064</cdr:y>
    </cdr:to>
    <cdr:sp macro="" textlink="">
      <cdr:nvSpPr>
        <cdr:cNvPr id="2" name="Szövegdoboz 1"/>
        <cdr:cNvSpPr txBox="1"/>
      </cdr:nvSpPr>
      <cdr:spPr>
        <a:xfrm xmlns:a="http://schemas.openxmlformats.org/drawingml/2006/main">
          <a:off x="71409" y="71428"/>
          <a:ext cx="45719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hu-HU" sz="1100" dirty="0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997075"/>
            <a:ext cx="7772400" cy="1431925"/>
          </a:xfrm>
        </p:spPr>
        <p:txBody>
          <a:bodyPr anchor="b" anchorCtr="1"/>
          <a:lstStyle>
            <a:lvl1pPr algn="ctr">
              <a:defRPr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54276" name="Freeform 4"/>
          <p:cNvSpPr>
            <a:spLocks/>
          </p:cNvSpPr>
          <p:nvPr/>
        </p:nvSpPr>
        <p:spPr bwMode="auto">
          <a:xfrm>
            <a:off x="285750" y="2803525"/>
            <a:ext cx="1588" cy="3035300"/>
          </a:xfrm>
          <a:custGeom>
            <a:avLst/>
            <a:gdLst>
              <a:gd name="T0" fmla="*/ 0 h 1912"/>
              <a:gd name="T1" fmla="*/ 6 h 1912"/>
              <a:gd name="T2" fmla="*/ 6 h 1912"/>
              <a:gd name="T3" fmla="*/ 60 h 1912"/>
              <a:gd name="T4" fmla="*/ 1912 h 1912"/>
              <a:gd name="T5" fmla="*/ 1912 h 1912"/>
              <a:gd name="T6" fmla="*/ 0 h 1912"/>
              <a:gd name="T7" fmla="*/ 0 h 1912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  <a:cxn ang="0">
                <a:pos x="0" y="T5"/>
              </a:cxn>
              <a:cxn ang="0">
                <a:pos x="0" y="T6"/>
              </a:cxn>
              <a:cxn ang="0">
                <a:pos x="0" y="T7"/>
              </a:cxn>
            </a:cxnLst>
            <a:rect l="0" t="0" r="r" b="b"/>
            <a:pathLst>
              <a:path h="1912">
                <a:moveTo>
                  <a:pt x="0" y="0"/>
                </a:moveTo>
                <a:lnTo>
                  <a:pt x="0" y="6"/>
                </a:lnTo>
                <a:lnTo>
                  <a:pt x="0" y="6"/>
                </a:lnTo>
                <a:lnTo>
                  <a:pt x="0" y="60"/>
                </a:lnTo>
                <a:lnTo>
                  <a:pt x="0" y="1912"/>
                </a:lnTo>
                <a:lnTo>
                  <a:pt x="0" y="191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6BBA2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54277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54278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E69DB7A6-4494-41B4-ADEF-047D3D44EE41}" type="slidenum">
              <a:rPr lang="hu-HU"/>
              <a:pPr/>
              <a:t>‹#›</a:t>
            </a:fld>
            <a:endParaRPr lang="hu-HU"/>
          </a:p>
        </p:txBody>
      </p:sp>
      <p:sp>
        <p:nvSpPr>
          <p:cNvPr id="54279" name="Rectangle 7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17D740-919A-4E10-BEB4-EEB5350C2B18}" type="slidenum">
              <a:rPr lang="hu-HU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F57BA4-BBA0-469C-96EE-5092A8018596}" type="slidenum">
              <a:rPr lang="hu-HU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42F72C-35AB-4D01-BC10-0AA35251F85A}" type="slidenum">
              <a:rPr lang="hu-HU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4CD865-9351-4D10-9E05-0A5CB784A871}" type="slidenum">
              <a:rPr lang="hu-HU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EB858A-1921-4F3F-9331-82F1A396D201}" type="slidenum">
              <a:rPr lang="hu-HU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FB0D78-965D-4EBF-AD59-A0C9F7783A2E}" type="slidenum">
              <a:rPr lang="hu-HU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A45247-FDED-4238-8CC1-7C157929499A}" type="slidenum">
              <a:rPr lang="hu-HU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7C813A-2B3D-43A7-A302-C5B42AE69613}" type="slidenum">
              <a:rPr lang="hu-HU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C17B8B-7C6E-474F-BC2A-4E01ED3DD3A1}" type="slidenum">
              <a:rPr lang="hu-HU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92100"/>
            <a:ext cx="2057400" cy="5727700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92100"/>
            <a:ext cx="6019800" cy="5727700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D099B5-47F3-4450-88D1-68C3DB806522}" type="slidenum">
              <a:rPr lang="hu-HU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92100"/>
            <a:ext cx="822960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05000"/>
            <a:ext cx="8229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532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endParaRPr lang="hu-HU"/>
          </a:p>
        </p:txBody>
      </p:sp>
      <p:sp>
        <p:nvSpPr>
          <p:cNvPr id="532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endParaRPr lang="hu-HU"/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fld id="{CFBC8CE7-D386-4922-93ED-5CE3D78CD214}" type="slidenum">
              <a:rPr lang="hu-HU"/>
              <a:pPr/>
              <a:t>‹#›</a:t>
            </a:fld>
            <a:endParaRPr lang="hu-H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Tahoma" charset="0"/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Tahoma" charset="0"/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munkalap1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munkalap2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 sz="quarter"/>
          </p:nvPr>
        </p:nvSpPr>
        <p:spPr>
          <a:xfrm>
            <a:off x="642910" y="642918"/>
            <a:ext cx="7772400" cy="2143140"/>
          </a:xfrm>
        </p:spPr>
        <p:txBody>
          <a:bodyPr/>
          <a:lstStyle/>
          <a:p>
            <a:r>
              <a:rPr lang="hu-HU" sz="6000" dirty="0" smtClean="0">
                <a:solidFill>
                  <a:srgbClr val="FFFF00"/>
                </a:solidFill>
              </a:rPr>
              <a:t>Tisztelt Parlamenti Vizsgálóbizottság</a:t>
            </a:r>
            <a:endParaRPr lang="hu-HU" sz="6000" dirty="0">
              <a:solidFill>
                <a:srgbClr val="FFFF00"/>
              </a:solidFill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sz="quarter" idx="1"/>
          </p:nvPr>
        </p:nvSpPr>
        <p:spPr>
          <a:xfrm>
            <a:off x="1500166" y="3429000"/>
            <a:ext cx="6400800" cy="2643206"/>
          </a:xfrm>
        </p:spPr>
        <p:txBody>
          <a:bodyPr/>
          <a:lstStyle/>
          <a:p>
            <a:r>
              <a:rPr lang="hu-HU" sz="4000" i="1" dirty="0" smtClean="0">
                <a:solidFill>
                  <a:srgbClr val="FFFF00"/>
                </a:solidFill>
              </a:rPr>
              <a:t>Budapest</a:t>
            </a:r>
          </a:p>
          <a:p>
            <a:r>
              <a:rPr lang="hu-HU" sz="4000" dirty="0" smtClean="0">
                <a:solidFill>
                  <a:srgbClr val="FFFF00"/>
                </a:solidFill>
              </a:rPr>
              <a:t>Képviselői Irodaház</a:t>
            </a:r>
          </a:p>
          <a:p>
            <a:r>
              <a:rPr lang="hu-HU" sz="4000" dirty="0" smtClean="0">
                <a:solidFill>
                  <a:srgbClr val="FFFF00"/>
                </a:solidFill>
              </a:rPr>
              <a:t>2011.08.08. 10:00 óra</a:t>
            </a:r>
            <a:endParaRPr lang="hu-HU" sz="4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42910" y="357166"/>
            <a:ext cx="7772400" cy="2071702"/>
          </a:xfrm>
        </p:spPr>
        <p:txBody>
          <a:bodyPr/>
          <a:lstStyle/>
          <a:p>
            <a:r>
              <a:rPr lang="hu-HU" sz="5400" dirty="0" smtClean="0">
                <a:solidFill>
                  <a:srgbClr val="FFFF00"/>
                </a:solidFill>
              </a:rPr>
              <a:t>A cukorrépa termesztés Magyarországon</a:t>
            </a:r>
            <a:endParaRPr lang="hu-HU" sz="5400" dirty="0">
              <a:solidFill>
                <a:srgbClr val="FFFF00"/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57224" y="3143248"/>
            <a:ext cx="7572428" cy="2928958"/>
          </a:xfrm>
        </p:spPr>
        <p:txBody>
          <a:bodyPr/>
          <a:lstStyle/>
          <a:p>
            <a:pPr>
              <a:lnSpc>
                <a:spcPct val="80000"/>
              </a:lnSpc>
            </a:pPr>
            <a:endParaRPr lang="hu-HU" sz="3600" dirty="0" smtClean="0">
              <a:solidFill>
                <a:srgbClr val="FFFF00"/>
              </a:solidFill>
            </a:endParaRPr>
          </a:p>
          <a:p>
            <a:pPr>
              <a:lnSpc>
                <a:spcPct val="80000"/>
              </a:lnSpc>
            </a:pPr>
            <a:r>
              <a:rPr lang="hu-HU" sz="4400" dirty="0" smtClean="0">
                <a:solidFill>
                  <a:srgbClr val="FFFF00"/>
                </a:solidFill>
              </a:rPr>
              <a:t>Kelemen István </a:t>
            </a:r>
          </a:p>
          <a:p>
            <a:pPr>
              <a:lnSpc>
                <a:spcPct val="80000"/>
              </a:lnSpc>
            </a:pPr>
            <a:endParaRPr lang="hu-HU" sz="4000" dirty="0" smtClean="0">
              <a:solidFill>
                <a:srgbClr val="FFFF00"/>
              </a:solidFill>
            </a:endParaRPr>
          </a:p>
          <a:p>
            <a:pPr>
              <a:lnSpc>
                <a:spcPct val="80000"/>
              </a:lnSpc>
            </a:pPr>
            <a:r>
              <a:rPr lang="hu-HU" sz="4000" dirty="0" smtClean="0">
                <a:solidFill>
                  <a:srgbClr val="FFFF00"/>
                </a:solidFill>
              </a:rPr>
              <a:t>CTOSZ főtitkár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lum contrast="10000"/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Szövegdoboz 3"/>
          <p:cNvSpPr txBox="1"/>
          <p:nvPr/>
        </p:nvSpPr>
        <p:spPr>
          <a:xfrm>
            <a:off x="714348" y="714356"/>
            <a:ext cx="80724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hu-HU" sz="2400" b="1" dirty="0" smtClean="0">
                <a:solidFill>
                  <a:srgbClr val="002060"/>
                </a:solidFill>
              </a:rPr>
              <a:t>Mezőgazdaságilag művelhető terület: 5,8 millió ha</a:t>
            </a:r>
          </a:p>
          <a:p>
            <a:pPr algn="l"/>
            <a:r>
              <a:rPr lang="hu-HU" sz="2400" b="1" dirty="0" smtClean="0">
                <a:solidFill>
                  <a:srgbClr val="002060"/>
                </a:solidFill>
              </a:rPr>
              <a:t>A szántó terület: 4,5 millió ha</a:t>
            </a:r>
          </a:p>
          <a:p>
            <a:pPr algn="l"/>
            <a:r>
              <a:rPr lang="hu-HU" sz="2400" b="1" dirty="0" smtClean="0">
                <a:solidFill>
                  <a:srgbClr val="002060"/>
                </a:solidFill>
              </a:rPr>
              <a:t>Éves csapadék: 600-800mm  -  500-600mm/év</a:t>
            </a:r>
          </a:p>
          <a:p>
            <a:pPr algn="l"/>
            <a:r>
              <a:rPr lang="hu-HU" sz="2400" b="1" dirty="0" smtClean="0">
                <a:solidFill>
                  <a:srgbClr val="002060"/>
                </a:solidFill>
              </a:rPr>
              <a:t>Napsütéses órák száma: 1700-2100 óra/év</a:t>
            </a:r>
            <a:endParaRPr lang="hu-HU" sz="2400" b="1" dirty="0">
              <a:solidFill>
                <a:srgbClr val="002060"/>
              </a:solidFill>
            </a:endParaRPr>
          </a:p>
        </p:txBody>
      </p:sp>
      <p:cxnSp>
        <p:nvCxnSpPr>
          <p:cNvPr id="6" name="Egyenes összekötő nyíllal 5"/>
          <p:cNvCxnSpPr/>
          <p:nvPr/>
        </p:nvCxnSpPr>
        <p:spPr bwMode="auto">
          <a:xfrm>
            <a:off x="214282" y="3357562"/>
            <a:ext cx="1357322" cy="1588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00206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7" name="Szövegdoboz 6"/>
          <p:cNvSpPr txBox="1"/>
          <p:nvPr/>
        </p:nvSpPr>
        <p:spPr>
          <a:xfrm>
            <a:off x="285720" y="3571876"/>
            <a:ext cx="16430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hu-HU" sz="2400" b="1" dirty="0" smtClean="0">
                <a:solidFill>
                  <a:srgbClr val="002060"/>
                </a:solidFill>
              </a:rPr>
              <a:t>ÓCEÁNI</a:t>
            </a:r>
          </a:p>
        </p:txBody>
      </p:sp>
      <p:cxnSp>
        <p:nvCxnSpPr>
          <p:cNvPr id="9" name="Egyenes összekötő nyíllal 8"/>
          <p:cNvCxnSpPr/>
          <p:nvPr/>
        </p:nvCxnSpPr>
        <p:spPr bwMode="auto">
          <a:xfrm rot="5400000" flipH="1" flipV="1">
            <a:off x="3107521" y="5536421"/>
            <a:ext cx="1214446" cy="571504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00206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10" name="Szövegdoboz 9"/>
          <p:cNvSpPr txBox="1"/>
          <p:nvPr/>
        </p:nvSpPr>
        <p:spPr>
          <a:xfrm>
            <a:off x="3929058" y="5643578"/>
            <a:ext cx="38576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hu-HU" sz="2400" b="1" dirty="0" smtClean="0">
                <a:solidFill>
                  <a:srgbClr val="002060"/>
                </a:solidFill>
              </a:rPr>
              <a:t>FÖLDKÖZI-TENGERI</a:t>
            </a:r>
            <a:endParaRPr lang="hu-HU" sz="2400" b="1" dirty="0">
              <a:solidFill>
                <a:srgbClr val="002060"/>
              </a:solidFill>
            </a:endParaRPr>
          </a:p>
        </p:txBody>
      </p:sp>
      <p:cxnSp>
        <p:nvCxnSpPr>
          <p:cNvPr id="12" name="Egyenes összekötő nyíllal 11"/>
          <p:cNvCxnSpPr/>
          <p:nvPr/>
        </p:nvCxnSpPr>
        <p:spPr bwMode="auto">
          <a:xfrm rot="10800000">
            <a:off x="6715140" y="3857628"/>
            <a:ext cx="1857388" cy="1588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00206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13" name="Szövegdoboz 12"/>
          <p:cNvSpPr txBox="1"/>
          <p:nvPr/>
        </p:nvSpPr>
        <p:spPr>
          <a:xfrm>
            <a:off x="5929322" y="4143380"/>
            <a:ext cx="29289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hu-HU" sz="2400" b="1" dirty="0" smtClean="0">
                <a:solidFill>
                  <a:srgbClr val="002060"/>
                </a:solidFill>
              </a:rPr>
              <a:t>KELET-EURÓPAI, </a:t>
            </a:r>
          </a:p>
          <a:p>
            <a:pPr algn="l"/>
            <a:r>
              <a:rPr lang="hu-HU" sz="2400" b="1" dirty="0" smtClean="0">
                <a:solidFill>
                  <a:srgbClr val="002060"/>
                </a:solidFill>
              </a:rPr>
              <a:t>SZÁRAZFÖLDI</a:t>
            </a:r>
            <a:endParaRPr lang="hu-HU" sz="2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1462110"/>
          </a:xfrm>
        </p:spPr>
        <p:txBody>
          <a:bodyPr/>
          <a:lstStyle/>
          <a:p>
            <a:pPr algn="ctr"/>
            <a:r>
              <a:rPr lang="hu-HU" dirty="0" smtClean="0">
                <a:solidFill>
                  <a:srgbClr val="FFFF00"/>
                </a:solidFill>
              </a:rPr>
              <a:t>Cukorrépa termelés Magyarországon</a:t>
            </a:r>
            <a:endParaRPr lang="hu-HU" dirty="0">
              <a:solidFill>
                <a:srgbClr val="FFFF0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28596" y="1928802"/>
            <a:ext cx="8229600" cy="4572032"/>
          </a:xfrm>
        </p:spPr>
        <p:txBody>
          <a:bodyPr/>
          <a:lstStyle/>
          <a:p>
            <a:r>
              <a:rPr lang="hu-HU" sz="3600" dirty="0" smtClean="0">
                <a:solidFill>
                  <a:srgbClr val="FFFF00"/>
                </a:solidFill>
              </a:rPr>
              <a:t>1790: </a:t>
            </a:r>
            <a:r>
              <a:rPr lang="hu-HU" sz="3600" dirty="0" err="1" smtClean="0">
                <a:solidFill>
                  <a:srgbClr val="FFFF00"/>
                </a:solidFill>
              </a:rPr>
              <a:t>Tessedik</a:t>
            </a:r>
            <a:r>
              <a:rPr lang="hu-HU" sz="3600" dirty="0" smtClean="0">
                <a:solidFill>
                  <a:srgbClr val="FFFF00"/>
                </a:solidFill>
              </a:rPr>
              <a:t> Sámuel – répamag</a:t>
            </a:r>
          </a:p>
          <a:p>
            <a:r>
              <a:rPr lang="hu-HU" sz="3600" dirty="0" smtClean="0">
                <a:solidFill>
                  <a:srgbClr val="FFFF00"/>
                </a:solidFill>
              </a:rPr>
              <a:t>1806-1814: Kontinentális zárlat</a:t>
            </a:r>
          </a:p>
          <a:p>
            <a:r>
              <a:rPr lang="hu-HU" sz="3600" dirty="0" smtClean="0">
                <a:solidFill>
                  <a:srgbClr val="FFFF00"/>
                </a:solidFill>
              </a:rPr>
              <a:t>1808: Ercsi cukorfőzde</a:t>
            </a:r>
          </a:p>
          <a:p>
            <a:r>
              <a:rPr lang="hu-HU" sz="3600" dirty="0" smtClean="0">
                <a:solidFill>
                  <a:srgbClr val="FFFF00"/>
                </a:solidFill>
              </a:rPr>
              <a:t>1830: Nagyfödémes, </a:t>
            </a:r>
            <a:r>
              <a:rPr lang="hu-HU" sz="3600" dirty="0" err="1" smtClean="0">
                <a:solidFill>
                  <a:srgbClr val="FFFF00"/>
                </a:solidFill>
              </a:rPr>
              <a:t>Bátorkeszi</a:t>
            </a:r>
            <a:r>
              <a:rPr lang="hu-HU" sz="3600" dirty="0" smtClean="0">
                <a:solidFill>
                  <a:srgbClr val="FFFF00"/>
                </a:solidFill>
              </a:rPr>
              <a:t> 		     cukorgyár</a:t>
            </a:r>
          </a:p>
          <a:p>
            <a:r>
              <a:rPr lang="hu-HU" sz="3600" dirty="0" smtClean="0">
                <a:solidFill>
                  <a:srgbClr val="FFFF00"/>
                </a:solidFill>
              </a:rPr>
              <a:t>1849-1868-1888:Cukor adó törvények</a:t>
            </a:r>
          </a:p>
          <a:p>
            <a:r>
              <a:rPr lang="hu-HU" sz="3600" dirty="0" smtClean="0">
                <a:solidFill>
                  <a:srgbClr val="FFFF00"/>
                </a:solidFill>
              </a:rPr>
              <a:t>1918-1991: 12 cukorgyár</a:t>
            </a:r>
          </a:p>
          <a:p>
            <a:pPr>
              <a:buNone/>
            </a:pP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l="781" t="4166" r="2343" b="312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Ellipszis 2"/>
          <p:cNvSpPr/>
          <p:nvPr/>
        </p:nvSpPr>
        <p:spPr bwMode="auto">
          <a:xfrm>
            <a:off x="3929058" y="3000372"/>
            <a:ext cx="142876" cy="142876"/>
          </a:xfrm>
          <a:prstGeom prst="ellipse">
            <a:avLst/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4" name="Szövegdoboz 3"/>
          <p:cNvSpPr txBox="1"/>
          <p:nvPr/>
        </p:nvSpPr>
        <p:spPr>
          <a:xfrm>
            <a:off x="4071934" y="2857496"/>
            <a:ext cx="1714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hu-HU" b="1" dirty="0" smtClean="0">
                <a:solidFill>
                  <a:schemeClr val="bg1">
                    <a:lumMod val="75000"/>
                  </a:schemeClr>
                </a:solidFill>
              </a:rPr>
              <a:t>ERCSI</a:t>
            </a:r>
          </a:p>
          <a:p>
            <a:pPr algn="l"/>
            <a:r>
              <a:rPr lang="hu-HU" b="1" dirty="0" smtClean="0">
                <a:solidFill>
                  <a:schemeClr val="bg1">
                    <a:lumMod val="75000"/>
                  </a:schemeClr>
                </a:solidFill>
              </a:rPr>
              <a:t>1910-1997</a:t>
            </a:r>
            <a:endParaRPr lang="hu-HU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Ellipszis 4"/>
          <p:cNvSpPr/>
          <p:nvPr/>
        </p:nvSpPr>
        <p:spPr bwMode="auto">
          <a:xfrm>
            <a:off x="6429388" y="5214950"/>
            <a:ext cx="142876" cy="142876"/>
          </a:xfrm>
          <a:prstGeom prst="ellipse">
            <a:avLst/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6" name="Szövegdoboz 5"/>
          <p:cNvSpPr txBox="1"/>
          <p:nvPr/>
        </p:nvSpPr>
        <p:spPr>
          <a:xfrm>
            <a:off x="6500826" y="5072074"/>
            <a:ext cx="20002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hu-HU" b="1" dirty="0" smtClean="0">
                <a:solidFill>
                  <a:schemeClr val="bg1">
                    <a:lumMod val="75000"/>
                  </a:schemeClr>
                </a:solidFill>
              </a:rPr>
              <a:t>MEZŐHEGYES</a:t>
            </a:r>
          </a:p>
          <a:p>
            <a:pPr algn="l"/>
            <a:r>
              <a:rPr lang="hu-HU" b="1" dirty="0" smtClean="0">
                <a:solidFill>
                  <a:schemeClr val="bg1">
                    <a:lumMod val="75000"/>
                  </a:schemeClr>
                </a:solidFill>
              </a:rPr>
              <a:t>1889-1997</a:t>
            </a:r>
            <a:endParaRPr lang="hu-HU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Ellipszis 6"/>
          <p:cNvSpPr/>
          <p:nvPr/>
        </p:nvSpPr>
        <p:spPr bwMode="auto">
          <a:xfrm>
            <a:off x="7143768" y="4286256"/>
            <a:ext cx="142876" cy="142876"/>
          </a:xfrm>
          <a:prstGeom prst="ellipse">
            <a:avLst/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8" name="Szövegdoboz 7"/>
          <p:cNvSpPr txBox="1"/>
          <p:nvPr/>
        </p:nvSpPr>
        <p:spPr>
          <a:xfrm>
            <a:off x="7286644" y="4143380"/>
            <a:ext cx="15001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hu-HU" b="1" dirty="0" smtClean="0">
                <a:solidFill>
                  <a:schemeClr val="bg1">
                    <a:lumMod val="75000"/>
                  </a:schemeClr>
                </a:solidFill>
              </a:rPr>
              <a:t>SARKAD</a:t>
            </a:r>
          </a:p>
          <a:p>
            <a:pPr algn="l"/>
            <a:r>
              <a:rPr lang="hu-HU" b="1" dirty="0" smtClean="0">
                <a:solidFill>
                  <a:schemeClr val="bg1">
                    <a:lumMod val="75000"/>
                  </a:schemeClr>
                </a:solidFill>
              </a:rPr>
              <a:t>1912-1998</a:t>
            </a:r>
            <a:endParaRPr lang="hu-HU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" name="Ellipszis 8"/>
          <p:cNvSpPr/>
          <p:nvPr/>
        </p:nvSpPr>
        <p:spPr bwMode="auto">
          <a:xfrm>
            <a:off x="4857752" y="2214554"/>
            <a:ext cx="142876" cy="142876"/>
          </a:xfrm>
          <a:prstGeom prst="ellipse">
            <a:avLst/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10" name="Szövegdoboz 9"/>
          <p:cNvSpPr txBox="1"/>
          <p:nvPr/>
        </p:nvSpPr>
        <p:spPr>
          <a:xfrm>
            <a:off x="5072066" y="2285992"/>
            <a:ext cx="19288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hu-HU" b="1" dirty="0" smtClean="0">
                <a:solidFill>
                  <a:schemeClr val="bg1">
                    <a:lumMod val="75000"/>
                  </a:schemeClr>
                </a:solidFill>
              </a:rPr>
              <a:t>HATVAN</a:t>
            </a:r>
          </a:p>
          <a:p>
            <a:pPr algn="l"/>
            <a:r>
              <a:rPr lang="hu-HU" b="1" dirty="0" smtClean="0">
                <a:solidFill>
                  <a:schemeClr val="bg1">
                    <a:lumMod val="75000"/>
                  </a:schemeClr>
                </a:solidFill>
              </a:rPr>
              <a:t>1889-2004</a:t>
            </a:r>
            <a:endParaRPr lang="hu-HU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" name="Ellipszis 10"/>
          <p:cNvSpPr/>
          <p:nvPr/>
        </p:nvSpPr>
        <p:spPr bwMode="auto">
          <a:xfrm>
            <a:off x="4929190" y="2000240"/>
            <a:ext cx="142876" cy="142876"/>
          </a:xfrm>
          <a:prstGeom prst="ellipse">
            <a:avLst/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12" name="Szövegdoboz 11"/>
          <p:cNvSpPr txBox="1"/>
          <p:nvPr/>
        </p:nvSpPr>
        <p:spPr>
          <a:xfrm>
            <a:off x="5143504" y="1643050"/>
            <a:ext cx="17859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hu-HU" b="1" dirty="0" smtClean="0">
                <a:solidFill>
                  <a:schemeClr val="bg1">
                    <a:lumMod val="75000"/>
                  </a:schemeClr>
                </a:solidFill>
              </a:rPr>
              <a:t>SELYP</a:t>
            </a:r>
          </a:p>
          <a:p>
            <a:pPr algn="l"/>
            <a:r>
              <a:rPr lang="hu-HU" b="1" dirty="0" smtClean="0">
                <a:solidFill>
                  <a:schemeClr val="bg1">
                    <a:lumMod val="75000"/>
                  </a:schemeClr>
                </a:solidFill>
              </a:rPr>
              <a:t>1889-1999</a:t>
            </a:r>
            <a:endParaRPr lang="hu-HU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3" name="Ellipszis 12"/>
          <p:cNvSpPr/>
          <p:nvPr/>
        </p:nvSpPr>
        <p:spPr bwMode="auto">
          <a:xfrm>
            <a:off x="6929454" y="1000108"/>
            <a:ext cx="142876" cy="142876"/>
          </a:xfrm>
          <a:prstGeom prst="ellipse">
            <a:avLst/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1800" b="0" i="0" u="none" strike="noStrike" cap="none" normalizeH="0" baseline="0" dirty="0" smtClean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latin typeface="Tahoma" charset="0"/>
            </a:endParaRPr>
          </a:p>
        </p:txBody>
      </p:sp>
      <p:sp>
        <p:nvSpPr>
          <p:cNvPr id="14" name="Szövegdoboz 13"/>
          <p:cNvSpPr txBox="1"/>
          <p:nvPr/>
        </p:nvSpPr>
        <p:spPr>
          <a:xfrm>
            <a:off x="7143768" y="928670"/>
            <a:ext cx="15716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hu-HU" b="1" dirty="0" smtClean="0">
                <a:solidFill>
                  <a:schemeClr val="bg1">
                    <a:lumMod val="75000"/>
                  </a:schemeClr>
                </a:solidFill>
              </a:rPr>
              <a:t>SZERENCS</a:t>
            </a:r>
          </a:p>
          <a:p>
            <a:pPr algn="l"/>
            <a:r>
              <a:rPr lang="hu-HU" b="1" dirty="0" smtClean="0">
                <a:solidFill>
                  <a:schemeClr val="bg1">
                    <a:lumMod val="75000"/>
                  </a:schemeClr>
                </a:solidFill>
              </a:rPr>
              <a:t>1889-2008</a:t>
            </a:r>
            <a:endParaRPr lang="hu-HU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5" name="Ellipszis 14"/>
          <p:cNvSpPr/>
          <p:nvPr/>
        </p:nvSpPr>
        <p:spPr bwMode="auto">
          <a:xfrm>
            <a:off x="5500694" y="3286124"/>
            <a:ext cx="142876" cy="142876"/>
          </a:xfrm>
          <a:prstGeom prst="ellipse">
            <a:avLst/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16" name="Szövegdoboz 15"/>
          <p:cNvSpPr txBox="1"/>
          <p:nvPr/>
        </p:nvSpPr>
        <p:spPr>
          <a:xfrm>
            <a:off x="5643570" y="3214686"/>
            <a:ext cx="21431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hu-HU" b="1" dirty="0" smtClean="0">
                <a:solidFill>
                  <a:schemeClr val="bg1">
                    <a:lumMod val="75000"/>
                  </a:schemeClr>
                </a:solidFill>
              </a:rPr>
              <a:t>SZOLNOK</a:t>
            </a:r>
          </a:p>
          <a:p>
            <a:pPr algn="l"/>
            <a:r>
              <a:rPr lang="hu-HU" b="1" dirty="0" smtClean="0">
                <a:solidFill>
                  <a:schemeClr val="bg1">
                    <a:lumMod val="75000"/>
                  </a:schemeClr>
                </a:solidFill>
              </a:rPr>
              <a:t>1914-2007</a:t>
            </a:r>
            <a:endParaRPr lang="hu-HU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7" name="Ellipszis 16"/>
          <p:cNvSpPr/>
          <p:nvPr/>
        </p:nvSpPr>
        <p:spPr bwMode="auto">
          <a:xfrm>
            <a:off x="1214414" y="3071810"/>
            <a:ext cx="142876" cy="142876"/>
          </a:xfrm>
          <a:prstGeom prst="ellipse">
            <a:avLst/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18" name="Szövegdoboz 17"/>
          <p:cNvSpPr txBox="1"/>
          <p:nvPr/>
        </p:nvSpPr>
        <p:spPr>
          <a:xfrm>
            <a:off x="1428728" y="3000372"/>
            <a:ext cx="15716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hu-HU" b="1" dirty="0" smtClean="0">
                <a:solidFill>
                  <a:schemeClr val="bg1">
                    <a:lumMod val="75000"/>
                  </a:schemeClr>
                </a:solidFill>
              </a:rPr>
              <a:t>SÁRVÁR</a:t>
            </a:r>
          </a:p>
          <a:p>
            <a:pPr algn="l"/>
            <a:r>
              <a:rPr lang="hu-HU" b="1" dirty="0" smtClean="0">
                <a:solidFill>
                  <a:schemeClr val="bg1">
                    <a:lumMod val="75000"/>
                  </a:schemeClr>
                </a:solidFill>
              </a:rPr>
              <a:t>1895-1999</a:t>
            </a:r>
          </a:p>
        </p:txBody>
      </p:sp>
      <p:sp>
        <p:nvSpPr>
          <p:cNvPr id="19" name="Ellipszis 18"/>
          <p:cNvSpPr/>
          <p:nvPr/>
        </p:nvSpPr>
        <p:spPr bwMode="auto">
          <a:xfrm>
            <a:off x="2643174" y="2071678"/>
            <a:ext cx="142876" cy="142876"/>
          </a:xfrm>
          <a:prstGeom prst="ellipse">
            <a:avLst/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20" name="Szövegdoboz 19"/>
          <p:cNvSpPr txBox="1"/>
          <p:nvPr/>
        </p:nvSpPr>
        <p:spPr>
          <a:xfrm>
            <a:off x="2857488" y="2071678"/>
            <a:ext cx="1714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hu-HU" b="1" dirty="0" smtClean="0">
                <a:solidFill>
                  <a:schemeClr val="bg1">
                    <a:lumMod val="75000"/>
                  </a:schemeClr>
                </a:solidFill>
              </a:rPr>
              <a:t>ÁCS</a:t>
            </a:r>
          </a:p>
          <a:p>
            <a:pPr algn="l"/>
            <a:r>
              <a:rPr lang="hu-HU" b="1" dirty="0" smtClean="0">
                <a:solidFill>
                  <a:schemeClr val="bg1">
                    <a:lumMod val="75000"/>
                  </a:schemeClr>
                </a:solidFill>
              </a:rPr>
              <a:t>1871-2002</a:t>
            </a:r>
          </a:p>
        </p:txBody>
      </p:sp>
      <p:sp>
        <p:nvSpPr>
          <p:cNvPr id="21" name="Ellipszis 20"/>
          <p:cNvSpPr/>
          <p:nvPr/>
        </p:nvSpPr>
        <p:spPr bwMode="auto">
          <a:xfrm>
            <a:off x="7000892" y="2786058"/>
            <a:ext cx="142876" cy="142876"/>
          </a:xfrm>
          <a:prstGeom prst="ellipse">
            <a:avLst/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22" name="Szövegdoboz 21"/>
          <p:cNvSpPr txBox="1"/>
          <p:nvPr/>
        </p:nvSpPr>
        <p:spPr>
          <a:xfrm>
            <a:off x="7215206" y="2643182"/>
            <a:ext cx="17859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hu-HU" b="1" dirty="0" smtClean="0">
                <a:solidFill>
                  <a:schemeClr val="bg1">
                    <a:lumMod val="75000"/>
                  </a:schemeClr>
                </a:solidFill>
              </a:rPr>
              <a:t>KABA</a:t>
            </a:r>
          </a:p>
          <a:p>
            <a:pPr algn="l"/>
            <a:r>
              <a:rPr lang="hu-HU" b="1" dirty="0" smtClean="0">
                <a:solidFill>
                  <a:schemeClr val="bg1">
                    <a:lumMod val="75000"/>
                  </a:schemeClr>
                </a:solidFill>
              </a:rPr>
              <a:t>1979-2006</a:t>
            </a:r>
            <a:endParaRPr lang="hu-HU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3" name="Ellipszis 22"/>
          <p:cNvSpPr/>
          <p:nvPr/>
        </p:nvSpPr>
        <p:spPr bwMode="auto">
          <a:xfrm>
            <a:off x="1071538" y="2285992"/>
            <a:ext cx="142876" cy="142876"/>
          </a:xfrm>
          <a:prstGeom prst="ellipse">
            <a:avLst/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24" name="Szövegdoboz 23"/>
          <p:cNvSpPr txBox="1"/>
          <p:nvPr/>
        </p:nvSpPr>
        <p:spPr>
          <a:xfrm>
            <a:off x="1142976" y="2143116"/>
            <a:ext cx="15001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 smtClean="0">
                <a:solidFill>
                  <a:schemeClr val="bg1">
                    <a:lumMod val="75000"/>
                  </a:schemeClr>
                </a:solidFill>
              </a:rPr>
              <a:t>PETŐHÁZA</a:t>
            </a:r>
          </a:p>
          <a:p>
            <a:r>
              <a:rPr lang="hu-HU" b="1" dirty="0" smtClean="0">
                <a:solidFill>
                  <a:schemeClr val="bg1">
                    <a:lumMod val="75000"/>
                  </a:schemeClr>
                </a:solidFill>
              </a:rPr>
              <a:t>1880-2008</a:t>
            </a:r>
            <a:endParaRPr lang="hu-HU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5" name="Ellipszis 24"/>
          <p:cNvSpPr/>
          <p:nvPr/>
        </p:nvSpPr>
        <p:spPr bwMode="auto">
          <a:xfrm>
            <a:off x="2285984" y="5072074"/>
            <a:ext cx="214314" cy="214314"/>
          </a:xfrm>
          <a:prstGeom prst="ellipse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18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ahoma" charset="0"/>
            </a:endParaRPr>
          </a:p>
        </p:txBody>
      </p:sp>
      <p:sp>
        <p:nvSpPr>
          <p:cNvPr id="26" name="Szövegdoboz 25"/>
          <p:cNvSpPr txBox="1"/>
          <p:nvPr/>
        </p:nvSpPr>
        <p:spPr>
          <a:xfrm>
            <a:off x="2571736" y="4857760"/>
            <a:ext cx="250033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hu-HU" sz="2800" b="1" dirty="0" smtClean="0">
                <a:solidFill>
                  <a:srgbClr val="C00000"/>
                </a:solidFill>
              </a:rPr>
              <a:t>KAPOSVÁR</a:t>
            </a:r>
          </a:p>
          <a:p>
            <a:pPr algn="l"/>
            <a:r>
              <a:rPr lang="hu-HU" sz="2800" b="1" dirty="0" smtClean="0">
                <a:solidFill>
                  <a:srgbClr val="C00000"/>
                </a:solidFill>
              </a:rPr>
              <a:t>1892-</a:t>
            </a:r>
            <a:endParaRPr lang="hu-HU" sz="2800" b="1" dirty="0">
              <a:solidFill>
                <a:srgbClr val="C00000"/>
              </a:solidFill>
            </a:endParaRPr>
          </a:p>
        </p:txBody>
      </p:sp>
      <p:sp>
        <p:nvSpPr>
          <p:cNvPr id="27" name="Szövegdoboz 26"/>
          <p:cNvSpPr txBox="1"/>
          <p:nvPr/>
        </p:nvSpPr>
        <p:spPr>
          <a:xfrm>
            <a:off x="428596" y="71414"/>
            <a:ext cx="4857784" cy="1446550"/>
          </a:xfrm>
          <a:prstGeom prst="rect">
            <a:avLst/>
          </a:prstGeom>
          <a:solidFill>
            <a:srgbClr val="E0D2DC"/>
          </a:solidFill>
        </p:spPr>
        <p:txBody>
          <a:bodyPr wrap="square" rtlCol="0">
            <a:spAutoFit/>
          </a:bodyPr>
          <a:lstStyle/>
          <a:p>
            <a:pPr algn="l"/>
            <a:r>
              <a:rPr lang="hu-HU" sz="4400" b="1" u="sng" dirty="0" smtClean="0">
                <a:solidFill>
                  <a:srgbClr val="002060"/>
                </a:solidFill>
              </a:rPr>
              <a:t>Cukorgyárak és termelési régiók</a:t>
            </a:r>
            <a:endParaRPr lang="hu-HU" sz="4400" b="1" u="sng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0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000"/>
                            </p:stCondLst>
                            <p:childTnLst>
                              <p:par>
                                <p:cTn id="13" presetID="2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4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000"/>
                            </p:stCondLst>
                            <p:childTnLst>
                              <p:par>
                                <p:cTn id="17" presetID="2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8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000"/>
                            </p:stCondLst>
                            <p:childTnLst>
                              <p:par>
                                <p:cTn id="21" presetID="2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2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9000"/>
                            </p:stCondLst>
                            <p:childTnLst>
                              <p:par>
                                <p:cTn id="25" presetID="2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6" dur="5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4000"/>
                            </p:stCondLst>
                            <p:childTnLst>
                              <p:par>
                                <p:cTn id="29" presetID="2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0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7000"/>
                            </p:stCondLst>
                            <p:childTnLst>
                              <p:par>
                                <p:cTn id="33" presetID="2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4" dur="5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2000"/>
                            </p:stCondLst>
                            <p:childTnLst>
                              <p:par>
                                <p:cTn id="37" presetID="2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8" dur="3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0"/>
                            </p:stCondLst>
                            <p:childTnLst>
                              <p:par>
                                <p:cTn id="41" presetID="2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2" dur="5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0"/>
                            </p:stCondLst>
                            <p:childTnLst>
                              <p:par>
                                <p:cTn id="45" presetID="2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6" dur="3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3000"/>
                            </p:stCondLst>
                            <p:childTnLst>
                              <p:par>
                                <p:cTn id="49" presetID="2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0" dur="5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8000"/>
                            </p:stCondLst>
                            <p:childTnLst>
                              <p:par>
                                <p:cTn id="53" presetID="2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4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1000"/>
                            </p:stCondLst>
                            <p:childTnLst>
                              <p:par>
                                <p:cTn id="57" presetID="2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8" dur="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6000"/>
                            </p:stCondLst>
                            <p:childTnLst>
                              <p:par>
                                <p:cTn id="61" presetID="2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2" dur="3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9000"/>
                            </p:stCondLst>
                            <p:childTnLst>
                              <p:par>
                                <p:cTn id="65" presetID="2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6" dur="5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4000"/>
                            </p:stCondLst>
                            <p:childTnLst>
                              <p:par>
                                <p:cTn id="69" presetID="2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70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7000"/>
                            </p:stCondLst>
                            <p:childTnLst>
                              <p:par>
                                <p:cTn id="73" presetID="2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74" dur="5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2000"/>
                            </p:stCondLst>
                            <p:childTnLst>
                              <p:par>
                                <p:cTn id="77" presetID="2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78" dur="3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5000"/>
                            </p:stCondLst>
                            <p:childTnLst>
                              <p:par>
                                <p:cTn id="81" presetID="2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2" dur="5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0"/>
                            </p:stCondLst>
                            <p:childTnLst>
                              <p:par>
                                <p:cTn id="85" presetID="2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6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3000"/>
                            </p:stCondLst>
                            <p:childTnLst>
                              <p:par>
                                <p:cTn id="89" presetID="2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0" dur="5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 animBg="1"/>
      <p:bldP spid="6" grpId="0"/>
      <p:bldP spid="7" grpId="0" animBg="1"/>
      <p:bldP spid="8" grpId="0"/>
      <p:bldP spid="9" grpId="0" animBg="1"/>
      <p:bldP spid="10" grpId="0"/>
      <p:bldP spid="11" grpId="0" animBg="1"/>
      <p:bldP spid="12" grpId="0"/>
      <p:bldP spid="13" grpId="0" animBg="1"/>
      <p:bldP spid="14" grpId="0"/>
      <p:bldP spid="15" grpId="0" animBg="1"/>
      <p:bldP spid="16" grpId="0"/>
      <p:bldP spid="17" grpId="0" animBg="1"/>
      <p:bldP spid="18" grpId="0"/>
      <p:bldP spid="19" grpId="0" animBg="1"/>
      <p:bldP spid="20" grpId="0"/>
      <p:bldP spid="21" grpId="0" animBg="1"/>
      <p:bldP spid="22" grpId="0"/>
      <p:bldP spid="23" grpId="0" animBg="1"/>
      <p:bldP spid="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1428760"/>
          </a:xfrm>
        </p:spPr>
        <p:txBody>
          <a:bodyPr/>
          <a:lstStyle/>
          <a:p>
            <a:pPr algn="ctr"/>
            <a:r>
              <a:rPr lang="hu-HU" dirty="0" smtClean="0">
                <a:solidFill>
                  <a:srgbClr val="FFFF00"/>
                </a:solidFill>
              </a:rPr>
              <a:t>Cukor gyártók Magyarországon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14282" y="1571612"/>
            <a:ext cx="8501122" cy="4786346"/>
          </a:xfrm>
        </p:spPr>
        <p:txBody>
          <a:bodyPr/>
          <a:lstStyle/>
          <a:p>
            <a:r>
              <a:rPr lang="hu-HU" sz="3600" dirty="0" smtClean="0">
                <a:solidFill>
                  <a:srgbClr val="FFFF00"/>
                </a:solidFill>
              </a:rPr>
              <a:t>1991-1997: Privatizáció</a:t>
            </a:r>
          </a:p>
          <a:p>
            <a:r>
              <a:rPr lang="hu-HU" sz="3600" dirty="0" smtClean="0">
                <a:solidFill>
                  <a:srgbClr val="FFFF00"/>
                </a:solidFill>
              </a:rPr>
              <a:t>1997: </a:t>
            </a:r>
            <a:r>
              <a:rPr lang="hu-HU" sz="3600" dirty="0" err="1" smtClean="0">
                <a:solidFill>
                  <a:srgbClr val="FFFF00"/>
                </a:solidFill>
              </a:rPr>
              <a:t>Eastern</a:t>
            </a:r>
            <a:r>
              <a:rPr lang="hu-HU" sz="3600" dirty="0" smtClean="0">
                <a:solidFill>
                  <a:srgbClr val="FFFF00"/>
                </a:solidFill>
              </a:rPr>
              <a:t> </a:t>
            </a:r>
            <a:r>
              <a:rPr lang="hu-HU" sz="3600" dirty="0" err="1" smtClean="0">
                <a:solidFill>
                  <a:srgbClr val="FFFF00"/>
                </a:solidFill>
              </a:rPr>
              <a:t>Sugar</a:t>
            </a:r>
            <a:r>
              <a:rPr lang="hu-HU" sz="3600" dirty="0" smtClean="0">
                <a:solidFill>
                  <a:srgbClr val="FFFF00"/>
                </a:solidFill>
              </a:rPr>
              <a:t>, Agrana, </a:t>
            </a:r>
          </a:p>
          <a:p>
            <a:pPr>
              <a:buNone/>
            </a:pPr>
            <a:r>
              <a:rPr lang="hu-HU" sz="3600" dirty="0" smtClean="0">
                <a:solidFill>
                  <a:srgbClr val="FFFF00"/>
                </a:solidFill>
              </a:rPr>
              <a:t>  		     </a:t>
            </a:r>
            <a:r>
              <a:rPr lang="hu-HU" sz="3600" dirty="0" err="1" smtClean="0">
                <a:solidFill>
                  <a:srgbClr val="FFFF00"/>
                </a:solidFill>
              </a:rPr>
              <a:t>Eridania</a:t>
            </a:r>
            <a:r>
              <a:rPr lang="hu-HU" sz="3600" dirty="0" smtClean="0">
                <a:solidFill>
                  <a:srgbClr val="FFFF00"/>
                </a:solidFill>
              </a:rPr>
              <a:t> </a:t>
            </a:r>
            <a:r>
              <a:rPr lang="hu-HU" sz="3600" dirty="0" err="1" smtClean="0">
                <a:solidFill>
                  <a:srgbClr val="FFFF00"/>
                </a:solidFill>
              </a:rPr>
              <a:t>Béghin-Say</a:t>
            </a:r>
            <a:endParaRPr lang="hu-HU" sz="3600" dirty="0" smtClean="0">
              <a:solidFill>
                <a:srgbClr val="FFFF00"/>
              </a:solidFill>
            </a:endParaRPr>
          </a:p>
          <a:p>
            <a:r>
              <a:rPr lang="hu-HU" sz="3600" dirty="0" smtClean="0">
                <a:solidFill>
                  <a:srgbClr val="FFFF00"/>
                </a:solidFill>
              </a:rPr>
              <a:t>2007: </a:t>
            </a:r>
            <a:r>
              <a:rPr lang="hu-HU" sz="3600" dirty="0" err="1" smtClean="0">
                <a:solidFill>
                  <a:srgbClr val="FFFF00"/>
                </a:solidFill>
              </a:rPr>
              <a:t>Eastern</a:t>
            </a:r>
            <a:r>
              <a:rPr lang="hu-HU" sz="3600" dirty="0" smtClean="0">
                <a:solidFill>
                  <a:srgbClr val="FFFF00"/>
                </a:solidFill>
              </a:rPr>
              <a:t> </a:t>
            </a:r>
            <a:r>
              <a:rPr lang="hu-HU" sz="3600" dirty="0" err="1" smtClean="0">
                <a:solidFill>
                  <a:srgbClr val="FFFF00"/>
                </a:solidFill>
              </a:rPr>
              <a:t>Sugar</a:t>
            </a:r>
            <a:r>
              <a:rPr lang="hu-HU" sz="3600" dirty="0" smtClean="0">
                <a:solidFill>
                  <a:srgbClr val="FFFF00"/>
                </a:solidFill>
              </a:rPr>
              <a:t> (Kaba</a:t>
            </a:r>
            <a:r>
              <a:rPr lang="hu-HU" sz="3600" dirty="0" smtClean="0">
                <a:solidFill>
                  <a:srgbClr val="FFFF00"/>
                </a:solidFill>
              </a:rPr>
              <a:t>) bezárt</a:t>
            </a:r>
            <a:endParaRPr lang="hu-HU" sz="3600" dirty="0" smtClean="0">
              <a:solidFill>
                <a:srgbClr val="FFFF00"/>
              </a:solidFill>
            </a:endParaRPr>
          </a:p>
          <a:p>
            <a:r>
              <a:rPr lang="hu-HU" sz="3600" dirty="0" smtClean="0">
                <a:solidFill>
                  <a:srgbClr val="FFFF00"/>
                </a:solidFill>
              </a:rPr>
              <a:t>2008: Agrana (Petőháza), </a:t>
            </a:r>
            <a:r>
              <a:rPr lang="hu-HU" sz="3600" dirty="0" err="1" smtClean="0">
                <a:solidFill>
                  <a:srgbClr val="FFFF00"/>
                </a:solidFill>
              </a:rPr>
              <a:t>Nordzucker</a:t>
            </a:r>
            <a:r>
              <a:rPr lang="hu-HU" sz="3600" dirty="0" smtClean="0">
                <a:solidFill>
                  <a:srgbClr val="FFFF00"/>
                </a:solidFill>
              </a:rPr>
              <a:t> </a:t>
            </a:r>
            <a:r>
              <a:rPr lang="hu-HU" sz="3600" dirty="0" smtClean="0">
                <a:solidFill>
                  <a:srgbClr val="FFFF00"/>
                </a:solidFill>
              </a:rPr>
              <a:t>(Szolnok, Szerencs</a:t>
            </a:r>
            <a:r>
              <a:rPr lang="hu-HU" sz="3600" dirty="0" smtClean="0">
                <a:solidFill>
                  <a:srgbClr val="FFFF00"/>
                </a:solidFill>
              </a:rPr>
              <a:t>) bezárt</a:t>
            </a:r>
            <a:endParaRPr lang="hu-HU" sz="3600" dirty="0" smtClean="0">
              <a:solidFill>
                <a:srgbClr val="FFFF00"/>
              </a:solidFill>
            </a:endParaRPr>
          </a:p>
          <a:p>
            <a:r>
              <a:rPr lang="hu-HU" sz="3600" dirty="0" smtClean="0">
                <a:solidFill>
                  <a:srgbClr val="FFFF00"/>
                </a:solidFill>
              </a:rPr>
              <a:t>2008-tól</a:t>
            </a:r>
            <a:r>
              <a:rPr lang="hu-HU" sz="3600" dirty="0" smtClean="0">
                <a:solidFill>
                  <a:srgbClr val="FFFF00"/>
                </a:solidFill>
              </a:rPr>
              <a:t>: maradt </a:t>
            </a:r>
            <a:r>
              <a:rPr lang="hu-HU" sz="3600" dirty="0" smtClean="0">
                <a:solidFill>
                  <a:srgbClr val="FFFF00"/>
                </a:solidFill>
              </a:rPr>
              <a:t>KAPOSVÁR</a:t>
            </a:r>
            <a:endParaRPr lang="hu-HU" sz="36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1357322"/>
          </a:xfrm>
        </p:spPr>
        <p:txBody>
          <a:bodyPr/>
          <a:lstStyle/>
          <a:p>
            <a:pPr algn="ctr"/>
            <a:r>
              <a:rPr lang="hu-HU" dirty="0" smtClean="0">
                <a:solidFill>
                  <a:srgbClr val="FFFF00"/>
                </a:solidFill>
              </a:rPr>
              <a:t>Cukorrépa termelői érdekképviselet Magyarországon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158" y="2000240"/>
            <a:ext cx="8572560" cy="4595834"/>
          </a:xfrm>
        </p:spPr>
        <p:txBody>
          <a:bodyPr/>
          <a:lstStyle/>
          <a:p>
            <a:r>
              <a:rPr lang="hu-HU" sz="3600" dirty="0" smtClean="0">
                <a:solidFill>
                  <a:srgbClr val="FFFF00"/>
                </a:solidFill>
              </a:rPr>
              <a:t>1931: Magyar Cukorrépa-termesztők 		     Országos Szövetsége (COSZ)</a:t>
            </a:r>
          </a:p>
          <a:p>
            <a:r>
              <a:rPr lang="hu-HU" sz="3600" dirty="0" smtClean="0">
                <a:solidFill>
                  <a:srgbClr val="FFFF00"/>
                </a:solidFill>
              </a:rPr>
              <a:t>1945-1994: A szövetség nem működött</a:t>
            </a:r>
          </a:p>
          <a:p>
            <a:r>
              <a:rPr lang="hu-HU" sz="3600" dirty="0" smtClean="0">
                <a:solidFill>
                  <a:srgbClr val="FFFF00"/>
                </a:solidFill>
              </a:rPr>
              <a:t>1993: Térségi szövetségek 			 	     megalakulása (11)</a:t>
            </a:r>
          </a:p>
          <a:p>
            <a:r>
              <a:rPr lang="hu-HU" sz="3600" dirty="0" smtClean="0">
                <a:solidFill>
                  <a:srgbClr val="FFFF00"/>
                </a:solidFill>
              </a:rPr>
              <a:t>1994: Cukorrépa Termesztők Országos 	     Szövetsége (CTOSZ)</a:t>
            </a:r>
            <a:endParaRPr lang="hu-HU" sz="36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1462110"/>
          </a:xfrm>
        </p:spPr>
        <p:txBody>
          <a:bodyPr/>
          <a:lstStyle/>
          <a:p>
            <a:pPr algn="ctr"/>
            <a:r>
              <a:rPr lang="hu-HU" dirty="0" smtClean="0">
                <a:solidFill>
                  <a:srgbClr val="FFFF00"/>
                </a:solidFill>
              </a:rPr>
              <a:t>Cukorrépa termelői érdekképviselet Magyarországon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28596" y="2500306"/>
            <a:ext cx="8229600" cy="3571900"/>
          </a:xfrm>
        </p:spPr>
        <p:txBody>
          <a:bodyPr/>
          <a:lstStyle/>
          <a:p>
            <a:r>
              <a:rPr lang="hu-HU" sz="3600" dirty="0" smtClean="0">
                <a:solidFill>
                  <a:srgbClr val="FFFF00"/>
                </a:solidFill>
              </a:rPr>
              <a:t>1996: CIBE tagság</a:t>
            </a:r>
          </a:p>
          <a:p>
            <a:r>
              <a:rPr lang="hu-HU" sz="3600" dirty="0" smtClean="0">
                <a:solidFill>
                  <a:srgbClr val="FFFF00"/>
                </a:solidFill>
              </a:rPr>
              <a:t>2002-2003: Szállítási jogok kiosztása</a:t>
            </a:r>
          </a:p>
          <a:p>
            <a:r>
              <a:rPr lang="hu-HU" sz="3600" dirty="0" smtClean="0">
                <a:solidFill>
                  <a:srgbClr val="FFFF00"/>
                </a:solidFill>
              </a:rPr>
              <a:t>2004: EU tagság</a:t>
            </a:r>
          </a:p>
          <a:p>
            <a:pPr>
              <a:buNone/>
            </a:pPr>
            <a:r>
              <a:rPr lang="hu-HU" sz="3600" dirty="0" smtClean="0">
                <a:solidFill>
                  <a:srgbClr val="FFFF00"/>
                </a:solidFill>
              </a:rPr>
              <a:t>		     - Szakmaközi Egyezmény 			 megkötése</a:t>
            </a:r>
            <a:endParaRPr lang="hu-HU" sz="36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928694"/>
          </a:xfrm>
        </p:spPr>
        <p:txBody>
          <a:bodyPr/>
          <a:lstStyle/>
          <a:p>
            <a:pPr algn="ctr"/>
            <a:r>
              <a:rPr lang="hu-HU" dirty="0" smtClean="0">
                <a:solidFill>
                  <a:srgbClr val="FFFF00"/>
                </a:solidFill>
              </a:rPr>
              <a:t>EU</a:t>
            </a:r>
            <a:r>
              <a:rPr lang="hu-HU" dirty="0" smtClean="0"/>
              <a:t> </a:t>
            </a:r>
            <a:r>
              <a:rPr lang="hu-HU" dirty="0" smtClean="0">
                <a:solidFill>
                  <a:srgbClr val="FFFF00"/>
                </a:solidFill>
              </a:rPr>
              <a:t>tagság - Cukor reform</a:t>
            </a:r>
            <a:endParaRPr lang="hu-HU" dirty="0">
              <a:solidFill>
                <a:srgbClr val="FFFF0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5429288"/>
          </a:xfrm>
        </p:spPr>
        <p:txBody>
          <a:bodyPr/>
          <a:lstStyle/>
          <a:p>
            <a:r>
              <a:rPr lang="hu-HU" sz="3600" dirty="0" smtClean="0">
                <a:solidFill>
                  <a:srgbClr val="FFFF00"/>
                </a:solidFill>
              </a:rPr>
              <a:t>Cukorkvóta a csatlakozáskor 2004:     401 684 t (400 454 t A, 1 230 t B)</a:t>
            </a:r>
          </a:p>
          <a:p>
            <a:pPr algn="ctr">
              <a:buNone/>
            </a:pPr>
            <a:endParaRPr lang="hu-HU" sz="3600" dirty="0" smtClean="0">
              <a:solidFill>
                <a:srgbClr val="FFFF00"/>
              </a:solidFill>
            </a:endParaRPr>
          </a:p>
          <a:p>
            <a:pPr algn="ctr">
              <a:buNone/>
            </a:pPr>
            <a:r>
              <a:rPr lang="hu-HU" sz="3600" dirty="0" smtClean="0">
                <a:solidFill>
                  <a:srgbClr val="FFFF00"/>
                </a:solidFill>
              </a:rPr>
              <a:t>Cukorkvóta lemondás: </a:t>
            </a:r>
          </a:p>
          <a:p>
            <a:r>
              <a:rPr lang="hu-HU" sz="3600" dirty="0" smtClean="0">
                <a:solidFill>
                  <a:srgbClr val="FFFF00"/>
                </a:solidFill>
              </a:rPr>
              <a:t>2006 ősz: </a:t>
            </a:r>
            <a:r>
              <a:rPr lang="hu-HU" sz="3600" dirty="0" err="1" smtClean="0">
                <a:solidFill>
                  <a:srgbClr val="FFFF00"/>
                </a:solidFill>
              </a:rPr>
              <a:t>Eastern</a:t>
            </a:r>
            <a:r>
              <a:rPr lang="hu-HU" sz="3600" dirty="0" smtClean="0">
                <a:solidFill>
                  <a:srgbClr val="FFFF00"/>
                </a:solidFill>
              </a:rPr>
              <a:t> </a:t>
            </a:r>
            <a:r>
              <a:rPr lang="hu-HU" sz="3600" dirty="0" err="1" smtClean="0">
                <a:solidFill>
                  <a:srgbClr val="FFFF00"/>
                </a:solidFill>
              </a:rPr>
              <a:t>Sugar</a:t>
            </a:r>
            <a:r>
              <a:rPr lang="hu-HU" sz="3600" dirty="0" smtClean="0">
                <a:solidFill>
                  <a:srgbClr val="FFFF00"/>
                </a:solidFill>
              </a:rPr>
              <a:t>    108 093 t</a:t>
            </a:r>
          </a:p>
          <a:p>
            <a:r>
              <a:rPr lang="hu-HU" sz="3600" dirty="0" smtClean="0">
                <a:solidFill>
                  <a:srgbClr val="FFFF00"/>
                </a:solidFill>
              </a:rPr>
              <a:t>2007 ősz-2008 tavasz: </a:t>
            </a:r>
          </a:p>
          <a:p>
            <a:pPr>
              <a:buNone/>
            </a:pPr>
            <a:r>
              <a:rPr lang="hu-HU" sz="3600" dirty="0" smtClean="0">
                <a:solidFill>
                  <a:srgbClr val="FFFF00"/>
                </a:solidFill>
              </a:rPr>
              <a:t>	Mátra Cukor (NZ)              146 454 t</a:t>
            </a:r>
          </a:p>
          <a:p>
            <a:pPr>
              <a:buNone/>
            </a:pPr>
            <a:r>
              <a:rPr lang="hu-HU" sz="3600" dirty="0" smtClean="0">
                <a:solidFill>
                  <a:srgbClr val="FFFF00"/>
                </a:solidFill>
              </a:rPr>
              <a:t>	Magyar Cukor (Agrana)        46 714 t</a:t>
            </a:r>
            <a:endParaRPr lang="hu-HU" sz="36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1136636"/>
          </a:xfrm>
        </p:spPr>
        <p:txBody>
          <a:bodyPr/>
          <a:lstStyle/>
          <a:p>
            <a:pPr algn="ctr"/>
            <a:r>
              <a:rPr lang="hu-HU" dirty="0" smtClean="0">
                <a:solidFill>
                  <a:srgbClr val="FFFF00"/>
                </a:solidFill>
              </a:rPr>
              <a:t>EU</a:t>
            </a:r>
            <a:r>
              <a:rPr lang="hu-HU" dirty="0" smtClean="0"/>
              <a:t> </a:t>
            </a:r>
            <a:r>
              <a:rPr lang="hu-HU" dirty="0" smtClean="0">
                <a:solidFill>
                  <a:srgbClr val="FFFF00"/>
                </a:solidFill>
              </a:rPr>
              <a:t>tagság - Cukor reform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00034" y="1857364"/>
            <a:ext cx="8229600" cy="4643470"/>
          </a:xfrm>
        </p:spPr>
        <p:txBody>
          <a:bodyPr/>
          <a:lstStyle/>
          <a:p>
            <a:pPr algn="ctr">
              <a:buNone/>
            </a:pPr>
            <a:r>
              <a:rPr lang="hu-HU" sz="3600" dirty="0" smtClean="0">
                <a:solidFill>
                  <a:srgbClr val="FFFF00"/>
                </a:solidFill>
              </a:rPr>
              <a:t>Cukorkvóta vásárlás: </a:t>
            </a:r>
          </a:p>
          <a:p>
            <a:pPr algn="ctr">
              <a:buNone/>
            </a:pPr>
            <a:r>
              <a:rPr lang="hu-HU" sz="3600" dirty="0" smtClean="0">
                <a:solidFill>
                  <a:srgbClr val="FFFF00"/>
                </a:solidFill>
              </a:rPr>
              <a:t> </a:t>
            </a:r>
          </a:p>
          <a:p>
            <a:r>
              <a:rPr lang="hu-HU" sz="3600" dirty="0" smtClean="0">
                <a:solidFill>
                  <a:srgbClr val="FFFF00"/>
                </a:solidFill>
              </a:rPr>
              <a:t>2007:     Magyar Cukor         5 000 t</a:t>
            </a:r>
          </a:p>
          <a:p>
            <a:r>
              <a:rPr lang="hu-HU" sz="3600" dirty="0" smtClean="0">
                <a:solidFill>
                  <a:srgbClr val="FFFF00"/>
                </a:solidFill>
              </a:rPr>
              <a:t>Cukorkvóta 2008-tól: </a:t>
            </a:r>
          </a:p>
          <a:p>
            <a:pPr>
              <a:buNone/>
            </a:pPr>
            <a:r>
              <a:rPr lang="hu-HU" sz="3600" dirty="0" smtClean="0">
                <a:solidFill>
                  <a:srgbClr val="FFFF00"/>
                </a:solidFill>
              </a:rPr>
              <a:t>	Magyar Cukor:                  105 420 t</a:t>
            </a:r>
          </a:p>
          <a:p>
            <a:r>
              <a:rPr lang="hu-HU" sz="3600" dirty="0" smtClean="0">
                <a:solidFill>
                  <a:srgbClr val="FFFF00"/>
                </a:solidFill>
              </a:rPr>
              <a:t>Összesen lemondott kvóta: 301 261 t </a:t>
            </a:r>
          </a:p>
          <a:p>
            <a:pPr lvl="8">
              <a:buNone/>
            </a:pPr>
            <a:r>
              <a:rPr lang="hu-HU" dirty="0" smtClean="0">
                <a:solidFill>
                  <a:srgbClr val="FFFF00"/>
                </a:solidFill>
              </a:rPr>
              <a:t>			         </a:t>
            </a:r>
            <a:r>
              <a:rPr lang="hu-HU" sz="3600" dirty="0" smtClean="0">
                <a:solidFill>
                  <a:srgbClr val="FFFF00"/>
                </a:solidFill>
              </a:rPr>
              <a:t>75,01 %</a:t>
            </a:r>
            <a:endParaRPr lang="hu-HU" sz="36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1384300"/>
          </a:xfrm>
        </p:spPr>
        <p:txBody>
          <a:bodyPr/>
          <a:lstStyle/>
          <a:p>
            <a:pPr algn="ctr"/>
            <a:r>
              <a:rPr lang="hu-HU" sz="4800" dirty="0" smtClean="0">
                <a:solidFill>
                  <a:srgbClr val="FFFF00"/>
                </a:solidFill>
              </a:rPr>
              <a:t>Vetésterület</a:t>
            </a:r>
            <a:endParaRPr lang="hu-HU" sz="4800" dirty="0">
              <a:solidFill>
                <a:srgbClr val="FFFF00"/>
              </a:solidFill>
            </a:endParaRPr>
          </a:p>
        </p:txBody>
      </p:sp>
      <p:graphicFrame>
        <p:nvGraphicFramePr>
          <p:cNvPr id="1026" name="Object 8"/>
          <p:cNvGraphicFramePr>
            <a:graphicFrameLocks noChangeAspect="1"/>
          </p:cNvGraphicFramePr>
          <p:nvPr>
            <p:ph idx="1"/>
          </p:nvPr>
        </p:nvGraphicFramePr>
        <p:xfrm>
          <a:off x="576263" y="1417638"/>
          <a:ext cx="8110537" cy="4781550"/>
        </p:xfrm>
        <a:graphic>
          <a:graphicData uri="http://schemas.openxmlformats.org/presentationml/2006/ole">
            <p:oleObj spid="_x0000_s1026" name="Worksheet" r:id="rId3" imgW="5315047" imgH="3133839" progId="Excel.Sheet.8">
              <p:embed/>
            </p:oleObj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1357322"/>
          </a:xfrm>
        </p:spPr>
        <p:txBody>
          <a:bodyPr/>
          <a:lstStyle/>
          <a:p>
            <a:pPr algn="ctr"/>
            <a:r>
              <a:rPr lang="hu-HU" dirty="0" smtClean="0">
                <a:solidFill>
                  <a:srgbClr val="FFFF00"/>
                </a:solidFill>
              </a:rPr>
              <a:t>Cukorrépa vetésterülete</a:t>
            </a:r>
            <a:br>
              <a:rPr lang="hu-HU" dirty="0" smtClean="0">
                <a:solidFill>
                  <a:srgbClr val="FFFF00"/>
                </a:solidFill>
              </a:rPr>
            </a:br>
            <a:r>
              <a:rPr lang="hu-HU" dirty="0" smtClean="0">
                <a:solidFill>
                  <a:srgbClr val="FFFF00"/>
                </a:solidFill>
              </a:rPr>
              <a:t>1994-2010</a:t>
            </a:r>
            <a:endParaRPr lang="hu-HU" dirty="0">
              <a:solidFill>
                <a:srgbClr val="FFFF00"/>
              </a:solidFill>
            </a:endParaRPr>
          </a:p>
        </p:txBody>
      </p:sp>
      <p:graphicFrame>
        <p:nvGraphicFramePr>
          <p:cNvPr id="4" name="Tartalom helye 3"/>
          <p:cNvGraphicFramePr>
            <a:graphicFrameLocks noGrp="1"/>
          </p:cNvGraphicFramePr>
          <p:nvPr>
            <p:ph idx="1"/>
          </p:nvPr>
        </p:nvGraphicFramePr>
        <p:xfrm>
          <a:off x="142844" y="1571612"/>
          <a:ext cx="8858312" cy="50006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1414"/>
            <a:ext cx="8229600" cy="1785950"/>
          </a:xfrm>
        </p:spPr>
        <p:txBody>
          <a:bodyPr/>
          <a:lstStyle/>
          <a:p>
            <a:pPr algn="ctr"/>
            <a:r>
              <a:rPr lang="hu-HU" sz="4000" b="1" dirty="0" smtClean="0">
                <a:solidFill>
                  <a:srgbClr val="FFFF00"/>
                </a:solidFill>
              </a:rPr>
              <a:t>Cukorrépa termelők megoszlása termő terület nagysága szerint 2010-ben</a:t>
            </a:r>
            <a:endParaRPr lang="hu-HU" sz="4000" b="1" dirty="0">
              <a:solidFill>
                <a:srgbClr val="FFFF0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28596" y="2000240"/>
            <a:ext cx="8229600" cy="4714908"/>
          </a:xfrm>
        </p:spPr>
        <p:txBody>
          <a:bodyPr/>
          <a:lstStyle/>
          <a:p>
            <a:pPr>
              <a:buNone/>
            </a:pPr>
            <a:r>
              <a:rPr lang="hu-HU" sz="2800" dirty="0" smtClean="0"/>
              <a:t>	</a:t>
            </a:r>
            <a:r>
              <a:rPr lang="hu-HU" sz="3600" dirty="0" smtClean="0"/>
              <a:t>						</a:t>
            </a:r>
            <a:r>
              <a:rPr lang="hu-HU" sz="3400" dirty="0" smtClean="0">
                <a:solidFill>
                  <a:srgbClr val="FFFF00"/>
                </a:solidFill>
              </a:rPr>
              <a:t>ha		%</a:t>
            </a:r>
          </a:p>
          <a:p>
            <a:pPr>
              <a:buNone/>
            </a:pPr>
            <a:r>
              <a:rPr lang="hu-HU" sz="3400" dirty="0" smtClean="0">
                <a:solidFill>
                  <a:srgbClr val="FFFF00"/>
                </a:solidFill>
              </a:rPr>
              <a:t>1 000 ha felett		1	1150     8,68</a:t>
            </a:r>
          </a:p>
          <a:p>
            <a:pPr>
              <a:buNone/>
            </a:pPr>
            <a:r>
              <a:rPr lang="hu-HU" sz="3400" dirty="0" smtClean="0">
                <a:solidFill>
                  <a:srgbClr val="FFFF00"/>
                </a:solidFill>
              </a:rPr>
              <a:t>500-1 000 ha között	1	  510     3,85</a:t>
            </a:r>
          </a:p>
          <a:p>
            <a:pPr>
              <a:buNone/>
            </a:pPr>
            <a:r>
              <a:rPr lang="hu-HU" sz="3400" dirty="0" smtClean="0">
                <a:solidFill>
                  <a:srgbClr val="FFFF00"/>
                </a:solidFill>
              </a:rPr>
              <a:t>300-500 ha között		6	2166    16,36</a:t>
            </a:r>
          </a:p>
          <a:p>
            <a:pPr>
              <a:buNone/>
            </a:pPr>
            <a:r>
              <a:rPr lang="hu-HU" sz="3400" dirty="0" smtClean="0">
                <a:solidFill>
                  <a:srgbClr val="FFFF00"/>
                </a:solidFill>
              </a:rPr>
              <a:t>200-300 ha között		8	1935    14,62</a:t>
            </a:r>
          </a:p>
          <a:p>
            <a:pPr>
              <a:buNone/>
            </a:pPr>
            <a:r>
              <a:rPr lang="hu-HU" sz="3400" dirty="0" smtClean="0">
                <a:solidFill>
                  <a:srgbClr val="FFFF00"/>
                </a:solidFill>
              </a:rPr>
              <a:t>150-200 ha között		6	1022     7,72</a:t>
            </a:r>
          </a:p>
          <a:p>
            <a:pPr>
              <a:buNone/>
            </a:pPr>
            <a:r>
              <a:rPr lang="hu-HU" sz="3400" dirty="0" smtClean="0">
                <a:solidFill>
                  <a:srgbClr val="FFFF00"/>
                </a:solidFill>
              </a:rPr>
              <a:t>100-150 ha között		8	  944     7,13</a:t>
            </a:r>
          </a:p>
          <a:p>
            <a:pPr>
              <a:buNone/>
            </a:pPr>
            <a:endParaRPr lang="hu-HU" sz="34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28596" y="71414"/>
            <a:ext cx="8229600" cy="1928826"/>
          </a:xfrm>
        </p:spPr>
        <p:txBody>
          <a:bodyPr/>
          <a:lstStyle/>
          <a:p>
            <a:pPr algn="ctr"/>
            <a:r>
              <a:rPr lang="hu-HU" sz="4000" b="1" dirty="0" smtClean="0">
                <a:solidFill>
                  <a:srgbClr val="FFFF00"/>
                </a:solidFill>
              </a:rPr>
              <a:t>Cukorrépa termelők megoszlása termő terület nagysága szerint 2010-ben</a:t>
            </a:r>
            <a:endParaRPr lang="hu-HU" sz="4000" b="1" dirty="0">
              <a:solidFill>
                <a:srgbClr val="FFFF0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28596" y="2214554"/>
            <a:ext cx="8229600" cy="4257676"/>
          </a:xfrm>
        </p:spPr>
        <p:txBody>
          <a:bodyPr/>
          <a:lstStyle/>
          <a:p>
            <a:pPr>
              <a:buNone/>
            </a:pPr>
            <a:r>
              <a:rPr lang="hu-HU" dirty="0" smtClean="0">
                <a:solidFill>
                  <a:srgbClr val="FFFF00"/>
                </a:solidFill>
              </a:rPr>
              <a:t>	</a:t>
            </a:r>
            <a:r>
              <a:rPr lang="hu-HU" sz="3400" dirty="0" smtClean="0">
                <a:solidFill>
                  <a:srgbClr val="FFFF00"/>
                </a:solidFill>
              </a:rPr>
              <a:t>						ha		%</a:t>
            </a:r>
          </a:p>
          <a:p>
            <a:pPr>
              <a:buNone/>
            </a:pPr>
            <a:r>
              <a:rPr lang="hu-HU" sz="3400" dirty="0" smtClean="0">
                <a:solidFill>
                  <a:srgbClr val="FFFF00"/>
                </a:solidFill>
              </a:rPr>
              <a:t>50-100 ha között	   33	     2284	   17,25</a:t>
            </a:r>
          </a:p>
          <a:p>
            <a:pPr>
              <a:buNone/>
            </a:pPr>
            <a:r>
              <a:rPr lang="hu-HU" sz="3400" dirty="0" smtClean="0">
                <a:solidFill>
                  <a:srgbClr val="FFFF00"/>
                </a:solidFill>
              </a:rPr>
              <a:t>20-50 ha között	   72	     2263	   17,10</a:t>
            </a:r>
          </a:p>
          <a:p>
            <a:pPr>
              <a:buNone/>
            </a:pPr>
            <a:r>
              <a:rPr lang="hu-HU" sz="3400" dirty="0" smtClean="0">
                <a:solidFill>
                  <a:srgbClr val="FFFF00"/>
                </a:solidFill>
              </a:rPr>
              <a:t>10-20 ha között	   43	      597       4,51</a:t>
            </a:r>
          </a:p>
          <a:p>
            <a:pPr>
              <a:buNone/>
            </a:pPr>
            <a:r>
              <a:rPr lang="hu-HU" sz="3400" dirty="0" smtClean="0">
                <a:solidFill>
                  <a:srgbClr val="FFFF00"/>
                </a:solidFill>
              </a:rPr>
              <a:t>1-10 ha között	   53	      312	     2,36</a:t>
            </a:r>
          </a:p>
          <a:p>
            <a:pPr>
              <a:buNone/>
            </a:pPr>
            <a:r>
              <a:rPr lang="hu-HU" sz="3400" dirty="0" smtClean="0">
                <a:solidFill>
                  <a:srgbClr val="FFFF00"/>
                </a:solidFill>
              </a:rPr>
              <a:t>                   </a:t>
            </a:r>
          </a:p>
          <a:p>
            <a:pPr>
              <a:buNone/>
            </a:pPr>
            <a:r>
              <a:rPr lang="hu-HU" sz="3400" dirty="0" smtClean="0">
                <a:solidFill>
                  <a:srgbClr val="FFFF00"/>
                </a:solidFill>
              </a:rPr>
              <a:t>				Átlag:    57,1 ha</a:t>
            </a:r>
          </a:p>
          <a:p>
            <a:pPr>
              <a:buNone/>
            </a:pPr>
            <a:endParaRPr lang="hu-HU" sz="3400" dirty="0" smtClean="0">
              <a:solidFill>
                <a:srgbClr val="FFFF00"/>
              </a:solidFill>
            </a:endParaRPr>
          </a:p>
          <a:p>
            <a:pPr>
              <a:buNone/>
            </a:pPr>
            <a:endParaRPr lang="hu-HU" sz="3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1500198"/>
          </a:xfrm>
        </p:spPr>
        <p:txBody>
          <a:bodyPr/>
          <a:lstStyle/>
          <a:p>
            <a:pPr algn="ctr"/>
            <a:r>
              <a:rPr lang="hu-HU" sz="4800" dirty="0" smtClean="0">
                <a:solidFill>
                  <a:srgbClr val="FFFF00"/>
                </a:solidFill>
              </a:rPr>
              <a:t>Termesztett cukorrépa mennyisége</a:t>
            </a:r>
            <a:endParaRPr lang="hu-HU" sz="4800" dirty="0">
              <a:solidFill>
                <a:srgbClr val="FFFF00"/>
              </a:solidFill>
            </a:endParaRPr>
          </a:p>
        </p:txBody>
      </p:sp>
      <p:graphicFrame>
        <p:nvGraphicFramePr>
          <p:cNvPr id="2050" name="Object 3"/>
          <p:cNvGraphicFramePr>
            <a:graphicFrameLocks noChangeAspect="1"/>
          </p:cNvGraphicFramePr>
          <p:nvPr>
            <p:ph idx="1"/>
          </p:nvPr>
        </p:nvGraphicFramePr>
        <p:xfrm>
          <a:off x="965200" y="1857375"/>
          <a:ext cx="7212013" cy="4643438"/>
        </p:xfrm>
        <a:graphic>
          <a:graphicData uri="http://schemas.openxmlformats.org/presentationml/2006/ole">
            <p:oleObj spid="_x0000_s2050" name="Worksheet" r:id="rId3" imgW="4867332" imgH="3133839" progId="Excel.Sheet.8">
              <p:embed/>
            </p:oleObj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sz="4800" dirty="0" smtClean="0">
                <a:solidFill>
                  <a:srgbClr val="FFFF00"/>
                </a:solidFill>
              </a:rPr>
              <a:t>Cukorrépa területe és  a  </a:t>
            </a:r>
            <a:r>
              <a:rPr lang="hu-HU" sz="4800" dirty="0" err="1" smtClean="0">
                <a:solidFill>
                  <a:srgbClr val="FFFF00"/>
                </a:solidFill>
              </a:rPr>
              <a:t>z.cukor</a:t>
            </a:r>
            <a:r>
              <a:rPr lang="hu-HU" sz="4800" dirty="0" smtClean="0">
                <a:solidFill>
                  <a:srgbClr val="FFFF00"/>
                </a:solidFill>
              </a:rPr>
              <a:t> termés mennyisége</a:t>
            </a:r>
            <a:endParaRPr lang="hu-HU" sz="4800" dirty="0">
              <a:solidFill>
                <a:srgbClr val="FFFF00"/>
              </a:solidFill>
            </a:endParaRPr>
          </a:p>
        </p:txBody>
      </p:sp>
      <p:graphicFrame>
        <p:nvGraphicFramePr>
          <p:cNvPr id="4" name="Tartalom helye 3"/>
          <p:cNvGraphicFramePr>
            <a:graphicFrameLocks noGrp="1"/>
          </p:cNvGraphicFramePr>
          <p:nvPr>
            <p:ph idx="1"/>
          </p:nvPr>
        </p:nvGraphicFramePr>
        <p:xfrm>
          <a:off x="457200" y="1905000"/>
          <a:ext cx="822960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sz="4800" dirty="0" smtClean="0">
                <a:solidFill>
                  <a:srgbClr val="FFFF00"/>
                </a:solidFill>
              </a:rPr>
              <a:t>Cukorrépa vetésterület és termésátlag</a:t>
            </a:r>
            <a:endParaRPr lang="hu-HU" sz="4800" dirty="0">
              <a:solidFill>
                <a:srgbClr val="FFFF00"/>
              </a:solidFill>
            </a:endParaRPr>
          </a:p>
        </p:txBody>
      </p:sp>
      <p:graphicFrame>
        <p:nvGraphicFramePr>
          <p:cNvPr id="8" name="Tartalom helye 7"/>
          <p:cNvGraphicFramePr>
            <a:graphicFrameLocks noGrp="1"/>
          </p:cNvGraphicFramePr>
          <p:nvPr>
            <p:ph idx="1"/>
          </p:nvPr>
        </p:nvGraphicFramePr>
        <p:xfrm>
          <a:off x="457200" y="1905000"/>
          <a:ext cx="822960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>
                <a:solidFill>
                  <a:srgbClr val="FFFF00"/>
                </a:solidFill>
              </a:rPr>
              <a:t>Cukorrépa termésátlaga a csapadék tükrében</a:t>
            </a:r>
            <a:endParaRPr lang="hu-HU" dirty="0"/>
          </a:p>
        </p:txBody>
      </p:sp>
      <p:graphicFrame>
        <p:nvGraphicFramePr>
          <p:cNvPr id="4" name="Tartalom helye 3"/>
          <p:cNvGraphicFramePr>
            <a:graphicFrameLocks noGrp="1"/>
          </p:cNvGraphicFramePr>
          <p:nvPr>
            <p:ph idx="1"/>
          </p:nvPr>
        </p:nvGraphicFramePr>
        <p:xfrm>
          <a:off x="142844" y="2000240"/>
          <a:ext cx="8829708" cy="45243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1785950"/>
          </a:xfrm>
        </p:spPr>
        <p:txBody>
          <a:bodyPr/>
          <a:lstStyle/>
          <a:p>
            <a:pPr algn="ctr"/>
            <a:r>
              <a:rPr lang="hu-HU" b="1" dirty="0" smtClean="0">
                <a:solidFill>
                  <a:srgbClr val="FFFF00"/>
                </a:solidFill>
              </a:rPr>
              <a:t>Cukor hozam alakulása</a:t>
            </a:r>
            <a:br>
              <a:rPr lang="hu-HU" b="1" dirty="0" smtClean="0">
                <a:solidFill>
                  <a:srgbClr val="FFFF00"/>
                </a:solidFill>
              </a:rPr>
            </a:br>
            <a:r>
              <a:rPr lang="hu-HU" b="1" dirty="0" smtClean="0">
                <a:solidFill>
                  <a:srgbClr val="FFFF00"/>
                </a:solidFill>
              </a:rPr>
              <a:t>t/ha</a:t>
            </a:r>
            <a:br>
              <a:rPr lang="hu-HU" b="1" dirty="0" smtClean="0">
                <a:solidFill>
                  <a:srgbClr val="FFFF00"/>
                </a:solidFill>
              </a:rPr>
            </a:br>
            <a:r>
              <a:rPr lang="hu-HU" b="1" dirty="0" smtClean="0">
                <a:solidFill>
                  <a:srgbClr val="FFFF00"/>
                </a:solidFill>
              </a:rPr>
              <a:t>1994-2010</a:t>
            </a:r>
            <a:endParaRPr lang="hu-HU" b="1" dirty="0">
              <a:solidFill>
                <a:srgbClr val="FFFF00"/>
              </a:solidFill>
            </a:endParaRPr>
          </a:p>
        </p:txBody>
      </p:sp>
      <p:graphicFrame>
        <p:nvGraphicFramePr>
          <p:cNvPr id="4" name="Tartalom helye 3"/>
          <p:cNvGraphicFramePr>
            <a:graphicFrameLocks noGrp="1"/>
          </p:cNvGraphicFramePr>
          <p:nvPr>
            <p:ph idx="1"/>
          </p:nvPr>
        </p:nvGraphicFramePr>
        <p:xfrm>
          <a:off x="214282" y="2071688"/>
          <a:ext cx="8786874" cy="4429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Szövegdoboz 4"/>
          <p:cNvSpPr txBox="1"/>
          <p:nvPr/>
        </p:nvSpPr>
        <p:spPr>
          <a:xfrm>
            <a:off x="0" y="1428736"/>
            <a:ext cx="16430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dirty="0" smtClean="0">
                <a:solidFill>
                  <a:srgbClr val="FFFF00"/>
                </a:solidFill>
              </a:rPr>
              <a:t>Cukortartalom t/ha</a:t>
            </a:r>
          </a:p>
          <a:p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sz="4800" dirty="0" smtClean="0">
                <a:solidFill>
                  <a:srgbClr val="FFFF00"/>
                </a:solidFill>
              </a:rPr>
              <a:t>Cukorhozam alakulása az EU tagállamokban</a:t>
            </a:r>
            <a:endParaRPr lang="hu-HU" sz="4800" dirty="0">
              <a:solidFill>
                <a:srgbClr val="FFFF00"/>
              </a:solidFill>
            </a:endParaRPr>
          </a:p>
        </p:txBody>
      </p:sp>
      <p:graphicFrame>
        <p:nvGraphicFramePr>
          <p:cNvPr id="4" name="Tartalom helye 3"/>
          <p:cNvGraphicFramePr>
            <a:graphicFrameLocks noGrp="1"/>
          </p:cNvGraphicFramePr>
          <p:nvPr>
            <p:ph idx="1"/>
          </p:nvPr>
        </p:nvGraphicFramePr>
        <p:xfrm>
          <a:off x="457200" y="1846277"/>
          <a:ext cx="822960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2143140"/>
          </a:xfrm>
        </p:spPr>
        <p:txBody>
          <a:bodyPr/>
          <a:lstStyle/>
          <a:p>
            <a:pPr algn="ctr"/>
            <a:r>
              <a:rPr lang="hu-HU" b="1" dirty="0" smtClean="0">
                <a:solidFill>
                  <a:srgbClr val="FFFF00"/>
                </a:solidFill>
              </a:rPr>
              <a:t>Termelők megoszlása cukor hozam szerint</a:t>
            </a:r>
            <a:br>
              <a:rPr lang="hu-HU" b="1" dirty="0" smtClean="0">
                <a:solidFill>
                  <a:srgbClr val="FFFF00"/>
                </a:solidFill>
              </a:rPr>
            </a:br>
            <a:r>
              <a:rPr lang="hu-HU" b="1" dirty="0" smtClean="0">
                <a:solidFill>
                  <a:srgbClr val="FFFF00"/>
                </a:solidFill>
              </a:rPr>
              <a:t>2009-2010</a:t>
            </a:r>
            <a:endParaRPr lang="hu-HU" b="1" dirty="0">
              <a:solidFill>
                <a:srgbClr val="FFFF0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00034" y="2428868"/>
            <a:ext cx="8229600" cy="4114800"/>
          </a:xfrm>
        </p:spPr>
        <p:txBody>
          <a:bodyPr/>
          <a:lstStyle/>
          <a:p>
            <a:pPr>
              <a:buNone/>
            </a:pPr>
            <a:r>
              <a:rPr lang="hu-HU" dirty="0" smtClean="0"/>
              <a:t>				     </a:t>
            </a:r>
            <a:r>
              <a:rPr lang="hu-HU" sz="3600" dirty="0" smtClean="0">
                <a:solidFill>
                  <a:srgbClr val="FFFF00"/>
                </a:solidFill>
              </a:rPr>
              <a:t>2009			2010</a:t>
            </a:r>
          </a:p>
          <a:p>
            <a:pPr>
              <a:buNone/>
            </a:pPr>
            <a:r>
              <a:rPr lang="hu-HU" sz="3600" dirty="0" smtClean="0">
                <a:solidFill>
                  <a:srgbClr val="FFFF00"/>
                </a:solidFill>
              </a:rPr>
              <a:t>1-6 t/ha			24			  21</a:t>
            </a:r>
          </a:p>
          <a:p>
            <a:pPr>
              <a:buNone/>
            </a:pPr>
            <a:r>
              <a:rPr lang="hu-HU" sz="3600" dirty="0" smtClean="0">
                <a:solidFill>
                  <a:srgbClr val="FFFF00"/>
                </a:solidFill>
              </a:rPr>
              <a:t>6-8 t/ha			36			  45</a:t>
            </a:r>
          </a:p>
          <a:p>
            <a:pPr>
              <a:buNone/>
            </a:pPr>
            <a:r>
              <a:rPr lang="hu-HU" sz="3600" dirty="0" smtClean="0">
                <a:solidFill>
                  <a:srgbClr val="FFFF00"/>
                </a:solidFill>
              </a:rPr>
              <a:t>8-10 t/ha      		78			  71</a:t>
            </a:r>
          </a:p>
          <a:p>
            <a:pPr>
              <a:buNone/>
            </a:pPr>
            <a:r>
              <a:rPr lang="hu-HU" sz="3600" dirty="0" smtClean="0">
                <a:solidFill>
                  <a:srgbClr val="FFFF00"/>
                </a:solidFill>
              </a:rPr>
              <a:t>10-15 t/ha		80			  89</a:t>
            </a:r>
          </a:p>
          <a:p>
            <a:pPr>
              <a:buNone/>
            </a:pPr>
            <a:r>
              <a:rPr lang="hu-HU" sz="3600" dirty="0" smtClean="0">
                <a:solidFill>
                  <a:srgbClr val="FFFF00"/>
                </a:solidFill>
              </a:rPr>
              <a:t>15 t/ha felett		  7			    5</a:t>
            </a:r>
          </a:p>
          <a:p>
            <a:pPr>
              <a:buNone/>
            </a:pPr>
            <a:endParaRPr lang="hu-HU" sz="36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1928826"/>
          </a:xfrm>
        </p:spPr>
        <p:txBody>
          <a:bodyPr/>
          <a:lstStyle/>
          <a:p>
            <a:pPr algn="ctr"/>
            <a:r>
              <a:rPr lang="hu-HU" b="1" dirty="0" smtClean="0">
                <a:solidFill>
                  <a:srgbClr val="FFFF00"/>
                </a:solidFill>
              </a:rPr>
              <a:t>Termelők megoszlása gazdálkodási forma szerint</a:t>
            </a:r>
            <a:br>
              <a:rPr lang="hu-HU" b="1" dirty="0" smtClean="0">
                <a:solidFill>
                  <a:srgbClr val="FFFF00"/>
                </a:solidFill>
              </a:rPr>
            </a:br>
            <a:r>
              <a:rPr lang="hu-HU" b="1" dirty="0" smtClean="0">
                <a:solidFill>
                  <a:srgbClr val="FFFF00"/>
                </a:solidFill>
              </a:rPr>
              <a:t>2010</a:t>
            </a:r>
            <a:endParaRPr lang="hu-HU" b="1" dirty="0">
              <a:solidFill>
                <a:srgbClr val="FFFF0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00034" y="2214554"/>
            <a:ext cx="8229600" cy="4257676"/>
          </a:xfrm>
        </p:spPr>
        <p:txBody>
          <a:bodyPr/>
          <a:lstStyle/>
          <a:p>
            <a:pPr>
              <a:buNone/>
            </a:pPr>
            <a:r>
              <a:rPr lang="hu-HU" sz="3400" dirty="0" err="1" smtClean="0">
                <a:solidFill>
                  <a:srgbClr val="FFFF00"/>
                </a:solidFill>
              </a:rPr>
              <a:t>Gazd</a:t>
            </a:r>
            <a:r>
              <a:rPr lang="hu-HU" sz="3400" dirty="0" smtClean="0">
                <a:solidFill>
                  <a:srgbClr val="FFFF00"/>
                </a:solidFill>
              </a:rPr>
              <a:t>. forma	  Száma	   </a:t>
            </a:r>
            <a:r>
              <a:rPr lang="hu-HU" sz="3400" dirty="0" err="1" smtClean="0">
                <a:solidFill>
                  <a:srgbClr val="FFFF00"/>
                </a:solidFill>
              </a:rPr>
              <a:t>Össz</a:t>
            </a:r>
            <a:r>
              <a:rPr lang="hu-HU" sz="3400" dirty="0" smtClean="0">
                <a:solidFill>
                  <a:srgbClr val="FFFF00"/>
                </a:solidFill>
              </a:rPr>
              <a:t>./ha 	%</a:t>
            </a:r>
          </a:p>
          <a:p>
            <a:pPr>
              <a:buNone/>
            </a:pPr>
            <a:r>
              <a:rPr lang="hu-HU" sz="3400" dirty="0" smtClean="0">
                <a:solidFill>
                  <a:srgbClr val="FFFF00"/>
                </a:solidFill>
              </a:rPr>
              <a:t>	Rt.			     23		2705	22</a:t>
            </a:r>
          </a:p>
          <a:p>
            <a:pPr>
              <a:buNone/>
            </a:pPr>
            <a:r>
              <a:rPr lang="hu-HU" sz="3400" dirty="0" smtClean="0">
                <a:solidFill>
                  <a:srgbClr val="FFFF00"/>
                </a:solidFill>
              </a:rPr>
              <a:t>	Kft.		     70		6329	51</a:t>
            </a:r>
          </a:p>
          <a:p>
            <a:pPr>
              <a:buNone/>
            </a:pPr>
            <a:r>
              <a:rPr lang="hu-HU" sz="3400" dirty="0" smtClean="0">
                <a:solidFill>
                  <a:srgbClr val="FFFF00"/>
                </a:solidFill>
              </a:rPr>
              <a:t>	Bt.			      5		  136	  1</a:t>
            </a:r>
          </a:p>
          <a:p>
            <a:pPr>
              <a:buNone/>
            </a:pPr>
            <a:r>
              <a:rPr lang="hu-HU" sz="3400" dirty="0" smtClean="0">
                <a:solidFill>
                  <a:srgbClr val="FFFF00"/>
                </a:solidFill>
              </a:rPr>
              <a:t>Szövetkezet	     11		1008	  8</a:t>
            </a:r>
          </a:p>
          <a:p>
            <a:pPr>
              <a:buNone/>
            </a:pPr>
            <a:r>
              <a:rPr lang="hu-HU" sz="3400" dirty="0" smtClean="0">
                <a:solidFill>
                  <a:srgbClr val="FFFF00"/>
                </a:solidFill>
              </a:rPr>
              <a:t>Egyéni		</a:t>
            </a:r>
          </a:p>
          <a:p>
            <a:pPr>
              <a:buNone/>
            </a:pPr>
            <a:r>
              <a:rPr lang="hu-HU" sz="3400" dirty="0" smtClean="0">
                <a:solidFill>
                  <a:srgbClr val="FFFF00"/>
                </a:solidFill>
              </a:rPr>
              <a:t>gazdálkodó	   119		2190	18</a:t>
            </a:r>
          </a:p>
          <a:p>
            <a:pPr>
              <a:buNone/>
            </a:pPr>
            <a:endParaRPr lang="hu-HU" sz="36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1071570"/>
          </a:xfrm>
        </p:spPr>
        <p:txBody>
          <a:bodyPr/>
          <a:lstStyle/>
          <a:p>
            <a:pPr algn="ctr"/>
            <a:r>
              <a:rPr lang="hu-HU" sz="3800" dirty="0" smtClean="0">
                <a:solidFill>
                  <a:srgbClr val="FFFF00"/>
                </a:solidFill>
              </a:rPr>
              <a:t> 1 ha cukorrépa jellemző termelési költségei (2010) ÁFA nélkül  </a:t>
            </a:r>
            <a:r>
              <a:rPr lang="hu-HU" sz="3800" dirty="0" err="1" smtClean="0">
                <a:solidFill>
                  <a:srgbClr val="FFFF00"/>
                </a:solidFill>
              </a:rPr>
              <a:t>Me</a:t>
            </a:r>
            <a:r>
              <a:rPr lang="hu-HU" sz="3800" dirty="0" smtClean="0">
                <a:solidFill>
                  <a:srgbClr val="FFFF00"/>
                </a:solidFill>
              </a:rPr>
              <a:t>: HUF</a:t>
            </a:r>
            <a:endParaRPr lang="hu-HU" sz="3800" dirty="0">
              <a:solidFill>
                <a:srgbClr val="FFFF00"/>
              </a:solidFill>
            </a:endParaRPr>
          </a:p>
        </p:txBody>
      </p:sp>
      <p:graphicFrame>
        <p:nvGraphicFramePr>
          <p:cNvPr id="4" name="Tartalom helye 3"/>
          <p:cNvGraphicFramePr>
            <a:graphicFrameLocks noGrp="1"/>
          </p:cNvGraphicFramePr>
          <p:nvPr>
            <p:ph idx="1"/>
          </p:nvPr>
        </p:nvGraphicFramePr>
        <p:xfrm>
          <a:off x="285719" y="1357298"/>
          <a:ext cx="8686832" cy="50778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28477"/>
                <a:gridCol w="1098676"/>
                <a:gridCol w="1171921"/>
                <a:gridCol w="1318411"/>
                <a:gridCol w="1069347"/>
              </a:tblGrid>
              <a:tr h="540822"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>
                          <a:solidFill>
                            <a:srgbClr val="FFFF00"/>
                          </a:solidFill>
                        </a:rPr>
                        <a:t>Megnevezés</a:t>
                      </a:r>
                      <a:endParaRPr lang="hu-HU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1800" b="1" i="0" u="none" strike="noStrike" dirty="0" smtClean="0">
                          <a:solidFill>
                            <a:srgbClr val="FFFF00"/>
                          </a:solidFill>
                          <a:latin typeface="+mn-lt"/>
                        </a:rPr>
                        <a:t>Egyéni cég</a:t>
                      </a:r>
                      <a:endParaRPr lang="hu-HU" sz="1800" b="1" i="0" u="none" strike="noStrike" dirty="0">
                        <a:solidFill>
                          <a:srgbClr val="FFFF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err="1" smtClean="0">
                          <a:solidFill>
                            <a:srgbClr val="FFFF00"/>
                          </a:solidFill>
                        </a:rPr>
                        <a:t>Zrt</a:t>
                      </a:r>
                      <a:r>
                        <a:rPr lang="hu-HU" dirty="0" smtClean="0">
                          <a:solidFill>
                            <a:srgbClr val="FFFF00"/>
                          </a:solidFill>
                        </a:rPr>
                        <a:t>. </a:t>
                      </a:r>
                      <a:endParaRPr lang="hu-HU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>
                          <a:solidFill>
                            <a:srgbClr val="FFFF00"/>
                          </a:solidFill>
                        </a:rPr>
                        <a:t>Integrált</a:t>
                      </a:r>
                    </a:p>
                    <a:p>
                      <a:pPr algn="ctr"/>
                      <a:r>
                        <a:rPr lang="hu-HU" dirty="0" smtClean="0">
                          <a:solidFill>
                            <a:srgbClr val="FFFF00"/>
                          </a:solidFill>
                        </a:rPr>
                        <a:t>termelők </a:t>
                      </a:r>
                      <a:endParaRPr lang="hu-HU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>
                          <a:solidFill>
                            <a:srgbClr val="FFFF00"/>
                          </a:solidFill>
                        </a:rPr>
                        <a:t>Kft. </a:t>
                      </a:r>
                      <a:endParaRPr lang="hu-HU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noFill/>
                  </a:tcPr>
                </a:tc>
              </a:tr>
              <a:tr h="772603">
                <a:tc>
                  <a:txBody>
                    <a:bodyPr/>
                    <a:lstStyle/>
                    <a:p>
                      <a:r>
                        <a:rPr lang="hu-HU" b="1" dirty="0" smtClean="0">
                          <a:solidFill>
                            <a:srgbClr val="FFFF00"/>
                          </a:solidFill>
                        </a:rPr>
                        <a:t>1. Anyagköltség </a:t>
                      </a:r>
                      <a:r>
                        <a:rPr lang="hu-HU" dirty="0" smtClean="0">
                          <a:solidFill>
                            <a:srgbClr val="FFFF00"/>
                          </a:solidFill>
                        </a:rPr>
                        <a:t>(szerves trágya, mésziszap, műtrágya, növény-védőszer, vetőmag, mezei leltár)</a:t>
                      </a:r>
                      <a:endParaRPr lang="hu-HU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>
                          <a:solidFill>
                            <a:srgbClr val="FFFF00"/>
                          </a:solidFill>
                        </a:rPr>
                        <a:t>270 276 </a:t>
                      </a:r>
                      <a:endParaRPr lang="hu-HU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>
                          <a:solidFill>
                            <a:srgbClr val="FFFF00"/>
                          </a:solidFill>
                        </a:rPr>
                        <a:t>285 594 </a:t>
                      </a:r>
                      <a:endParaRPr lang="hu-HU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>
                          <a:solidFill>
                            <a:srgbClr val="FFFF00"/>
                          </a:solidFill>
                        </a:rPr>
                        <a:t>292 788 </a:t>
                      </a:r>
                      <a:endParaRPr lang="hu-HU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>
                          <a:solidFill>
                            <a:srgbClr val="FFFF00"/>
                          </a:solidFill>
                        </a:rPr>
                        <a:t>127 500 </a:t>
                      </a:r>
                      <a:endParaRPr lang="hu-HU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noFill/>
                  </a:tcPr>
                </a:tc>
              </a:tr>
              <a:tr h="1874544">
                <a:tc>
                  <a:txBody>
                    <a:bodyPr/>
                    <a:lstStyle/>
                    <a:p>
                      <a:r>
                        <a:rPr lang="hu-HU" b="1" dirty="0" smtClean="0">
                          <a:solidFill>
                            <a:srgbClr val="FFFF00"/>
                          </a:solidFill>
                        </a:rPr>
                        <a:t>2. Gépi munkák költsége </a:t>
                      </a:r>
                      <a:r>
                        <a:rPr lang="hu-HU" dirty="0" smtClean="0">
                          <a:solidFill>
                            <a:srgbClr val="FFFF00"/>
                          </a:solidFill>
                        </a:rPr>
                        <a:t>(segédüzem, talaj előkészítés,lazítás, </a:t>
                      </a:r>
                    </a:p>
                    <a:p>
                      <a:r>
                        <a:rPr lang="hu-HU" dirty="0" smtClean="0">
                          <a:solidFill>
                            <a:srgbClr val="FFFF00"/>
                          </a:solidFill>
                        </a:rPr>
                        <a:t>szervestrágyázás, műtrágyázás,</a:t>
                      </a:r>
                    </a:p>
                    <a:p>
                      <a:r>
                        <a:rPr lang="hu-HU" dirty="0" smtClean="0">
                          <a:solidFill>
                            <a:srgbClr val="FFFF00"/>
                          </a:solidFill>
                        </a:rPr>
                        <a:t>vetés, </a:t>
                      </a:r>
                      <a:r>
                        <a:rPr lang="hu-HU" dirty="0" err="1" smtClean="0">
                          <a:solidFill>
                            <a:srgbClr val="FFFF00"/>
                          </a:solidFill>
                        </a:rPr>
                        <a:t>növ</a:t>
                      </a:r>
                      <a:r>
                        <a:rPr lang="hu-HU" dirty="0" smtClean="0">
                          <a:solidFill>
                            <a:srgbClr val="FFFF00"/>
                          </a:solidFill>
                        </a:rPr>
                        <a:t>. védelem, </a:t>
                      </a:r>
                      <a:r>
                        <a:rPr lang="hu-HU" dirty="0" err="1" smtClean="0">
                          <a:solidFill>
                            <a:srgbClr val="FFFF00"/>
                          </a:solidFill>
                        </a:rPr>
                        <a:t>növ</a:t>
                      </a:r>
                      <a:r>
                        <a:rPr lang="hu-HU" dirty="0" smtClean="0">
                          <a:solidFill>
                            <a:srgbClr val="FFFF00"/>
                          </a:solidFill>
                        </a:rPr>
                        <a:t>. ápolás, öntözés, betakarítás, tisztítás, szállítás üzemen belül, felrakás)</a:t>
                      </a:r>
                      <a:endParaRPr lang="hu-HU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>
                          <a:solidFill>
                            <a:srgbClr val="FFFF00"/>
                          </a:solidFill>
                        </a:rPr>
                        <a:t>216 200 </a:t>
                      </a:r>
                      <a:endParaRPr lang="hu-HU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>
                          <a:solidFill>
                            <a:srgbClr val="FFFF00"/>
                          </a:solidFill>
                        </a:rPr>
                        <a:t>199 401 </a:t>
                      </a:r>
                      <a:endParaRPr lang="hu-HU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>
                          <a:solidFill>
                            <a:srgbClr val="FFFF00"/>
                          </a:solidFill>
                        </a:rPr>
                        <a:t>139 392</a:t>
                      </a:r>
                      <a:endParaRPr lang="hu-HU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>
                          <a:solidFill>
                            <a:srgbClr val="FFFF00"/>
                          </a:solidFill>
                        </a:rPr>
                        <a:t>216 000 </a:t>
                      </a:r>
                      <a:endParaRPr lang="hu-HU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noFill/>
                  </a:tcPr>
                </a:tc>
              </a:tr>
              <a:tr h="577244">
                <a:tc>
                  <a:txBody>
                    <a:bodyPr/>
                    <a:lstStyle/>
                    <a:p>
                      <a:r>
                        <a:rPr lang="hu-HU" b="1" dirty="0" smtClean="0">
                          <a:solidFill>
                            <a:srgbClr val="FFFF00"/>
                          </a:solidFill>
                        </a:rPr>
                        <a:t>3. Munkabér és közteher</a:t>
                      </a:r>
                      <a:r>
                        <a:rPr lang="hu-HU" dirty="0" smtClean="0">
                          <a:solidFill>
                            <a:srgbClr val="FFFF00"/>
                          </a:solidFill>
                        </a:rPr>
                        <a:t> (igénybevett szolgáltatás)</a:t>
                      </a:r>
                      <a:endParaRPr lang="hu-HU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>
                          <a:solidFill>
                            <a:srgbClr val="FFFF00"/>
                          </a:solidFill>
                        </a:rPr>
                        <a:t>55 818 </a:t>
                      </a:r>
                      <a:endParaRPr lang="hu-HU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>
                          <a:solidFill>
                            <a:srgbClr val="FFFF00"/>
                          </a:solidFill>
                        </a:rPr>
                        <a:t>59 544 </a:t>
                      </a:r>
                      <a:endParaRPr lang="hu-HU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>
                          <a:solidFill>
                            <a:srgbClr val="FFFF00"/>
                          </a:solidFill>
                        </a:rPr>
                        <a:t>41 759 </a:t>
                      </a:r>
                      <a:endParaRPr lang="hu-HU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>
                          <a:solidFill>
                            <a:srgbClr val="FFFF00"/>
                          </a:solidFill>
                        </a:rPr>
                        <a:t>60 000 </a:t>
                      </a:r>
                      <a:endParaRPr lang="hu-HU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noFill/>
                  </a:tcPr>
                </a:tc>
              </a:tr>
              <a:tr h="309041">
                <a:tc>
                  <a:txBody>
                    <a:bodyPr/>
                    <a:lstStyle/>
                    <a:p>
                      <a:r>
                        <a:rPr lang="hu-HU" b="1" dirty="0" smtClean="0">
                          <a:solidFill>
                            <a:srgbClr val="FFFF00"/>
                          </a:solidFill>
                        </a:rPr>
                        <a:t>4. Egyéb </a:t>
                      </a:r>
                      <a:r>
                        <a:rPr lang="hu-HU" dirty="0" smtClean="0">
                          <a:solidFill>
                            <a:srgbClr val="FFFF00"/>
                          </a:solidFill>
                        </a:rPr>
                        <a:t>(melioráció, biztosítás, földbérleti díj, ált. költségek)</a:t>
                      </a:r>
                      <a:endParaRPr lang="hu-HU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>
                          <a:solidFill>
                            <a:srgbClr val="FFFF00"/>
                          </a:solidFill>
                        </a:rPr>
                        <a:t>65 900 </a:t>
                      </a:r>
                      <a:endParaRPr lang="hu-HU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>
                          <a:solidFill>
                            <a:srgbClr val="FFFF00"/>
                          </a:solidFill>
                        </a:rPr>
                        <a:t>79 314 </a:t>
                      </a:r>
                      <a:endParaRPr lang="hu-HU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>
                          <a:solidFill>
                            <a:srgbClr val="FFFF00"/>
                          </a:solidFill>
                        </a:rPr>
                        <a:t>28 385 </a:t>
                      </a:r>
                      <a:endParaRPr lang="hu-HU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>
                          <a:solidFill>
                            <a:srgbClr val="FFFF00"/>
                          </a:solidFill>
                        </a:rPr>
                        <a:t>121 000 </a:t>
                      </a:r>
                      <a:endParaRPr lang="hu-HU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noFill/>
                  </a:tcPr>
                </a:tc>
              </a:tr>
              <a:tr h="368654">
                <a:tc>
                  <a:txBody>
                    <a:bodyPr/>
                    <a:lstStyle/>
                    <a:p>
                      <a:pPr algn="l"/>
                      <a:r>
                        <a:rPr lang="hu-HU" b="1" u="sng" dirty="0" smtClean="0">
                          <a:solidFill>
                            <a:srgbClr val="FFFF00"/>
                          </a:solidFill>
                        </a:rPr>
                        <a:t>Összesen:</a:t>
                      </a:r>
                      <a:endParaRPr lang="hu-HU" b="1" u="sng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>
                          <a:solidFill>
                            <a:srgbClr val="FFFF00"/>
                          </a:solidFill>
                        </a:rPr>
                        <a:t>608 194 </a:t>
                      </a:r>
                      <a:endParaRPr lang="hu-HU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>
                          <a:solidFill>
                            <a:srgbClr val="FFFF00"/>
                          </a:solidFill>
                        </a:rPr>
                        <a:t>623 853 </a:t>
                      </a:r>
                      <a:endParaRPr lang="hu-HU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>
                          <a:solidFill>
                            <a:srgbClr val="FFFF00"/>
                          </a:solidFill>
                        </a:rPr>
                        <a:t>502 324 </a:t>
                      </a:r>
                      <a:endParaRPr lang="hu-HU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>
                          <a:solidFill>
                            <a:srgbClr val="FFFF00"/>
                          </a:solidFill>
                        </a:rPr>
                        <a:t>524 500 </a:t>
                      </a:r>
                      <a:endParaRPr lang="hu-HU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28596" y="71414"/>
            <a:ext cx="8229600" cy="1214446"/>
          </a:xfrm>
        </p:spPr>
        <p:txBody>
          <a:bodyPr/>
          <a:lstStyle/>
          <a:p>
            <a:pPr algn="ctr"/>
            <a:r>
              <a:rPr lang="hu-HU" sz="3600" b="1" dirty="0" smtClean="0">
                <a:solidFill>
                  <a:srgbClr val="FFFF00"/>
                </a:solidFill>
              </a:rPr>
              <a:t>A kvótarépa átvételi ára</a:t>
            </a:r>
            <a:br>
              <a:rPr lang="hu-HU" sz="3600" b="1" dirty="0" smtClean="0">
                <a:solidFill>
                  <a:srgbClr val="FFFF00"/>
                </a:solidFill>
              </a:rPr>
            </a:br>
            <a:r>
              <a:rPr lang="hu-HU" sz="3600" b="1" dirty="0" smtClean="0">
                <a:solidFill>
                  <a:srgbClr val="FFFF00"/>
                </a:solidFill>
              </a:rPr>
              <a:t>EUR/tonna</a:t>
            </a:r>
            <a:endParaRPr lang="hu-HU" sz="3600" b="1" dirty="0">
              <a:solidFill>
                <a:srgbClr val="FFFF0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42844" y="1357298"/>
            <a:ext cx="8858312" cy="5286412"/>
          </a:xfrm>
        </p:spPr>
        <p:txBody>
          <a:bodyPr/>
          <a:lstStyle/>
          <a:p>
            <a:pPr>
              <a:buNone/>
            </a:pPr>
            <a:r>
              <a:rPr lang="hu-HU" dirty="0" smtClean="0"/>
              <a:t>		       			</a:t>
            </a:r>
            <a:r>
              <a:rPr lang="hu-HU" sz="2800" i="1" u="sng" dirty="0" smtClean="0">
                <a:solidFill>
                  <a:srgbClr val="FFFF00"/>
                </a:solidFill>
              </a:rPr>
              <a:t>2008	</a:t>
            </a:r>
            <a:r>
              <a:rPr lang="hu-HU" sz="2800" i="1" dirty="0" smtClean="0">
                <a:solidFill>
                  <a:srgbClr val="FFFF00"/>
                </a:solidFill>
              </a:rPr>
              <a:t>         </a:t>
            </a:r>
            <a:r>
              <a:rPr lang="hu-HU" sz="2800" i="1" u="sng" dirty="0" smtClean="0">
                <a:solidFill>
                  <a:srgbClr val="FFFF00"/>
                </a:solidFill>
              </a:rPr>
              <a:t>2009</a:t>
            </a:r>
            <a:r>
              <a:rPr lang="hu-HU" sz="2800" i="1" dirty="0" smtClean="0">
                <a:solidFill>
                  <a:srgbClr val="FFFF00"/>
                </a:solidFill>
              </a:rPr>
              <a:t>        </a:t>
            </a:r>
            <a:r>
              <a:rPr lang="hu-HU" sz="2800" i="1" u="sng" dirty="0" smtClean="0">
                <a:solidFill>
                  <a:srgbClr val="FFFF00"/>
                </a:solidFill>
              </a:rPr>
              <a:t>2010 </a:t>
            </a:r>
            <a:r>
              <a:rPr lang="hu-HU" sz="2800" i="1" dirty="0" smtClean="0">
                <a:solidFill>
                  <a:srgbClr val="FFFF00"/>
                </a:solidFill>
              </a:rPr>
              <a:t>    </a:t>
            </a:r>
            <a:endParaRPr lang="hu-HU" sz="2800" i="1" u="sng" dirty="0" smtClean="0">
              <a:solidFill>
                <a:srgbClr val="FFFF00"/>
              </a:solidFill>
            </a:endParaRPr>
          </a:p>
          <a:p>
            <a:pPr>
              <a:buNone/>
            </a:pPr>
            <a:r>
              <a:rPr lang="hu-HU" sz="2800" i="1" dirty="0" smtClean="0">
                <a:solidFill>
                  <a:srgbClr val="FFFF00"/>
                </a:solidFill>
              </a:rPr>
              <a:t>Répa min. ár</a:t>
            </a:r>
            <a:r>
              <a:rPr lang="hu-HU" sz="2800" dirty="0" smtClean="0">
                <a:solidFill>
                  <a:srgbClr val="FFFF00"/>
                </a:solidFill>
              </a:rPr>
              <a:t>		27,83        26,29        26,29	  </a:t>
            </a:r>
          </a:p>
          <a:p>
            <a:pPr>
              <a:buNone/>
            </a:pPr>
            <a:r>
              <a:rPr lang="hu-HU" sz="2800" i="1" dirty="0" smtClean="0">
                <a:solidFill>
                  <a:srgbClr val="FFFF00"/>
                </a:solidFill>
              </a:rPr>
              <a:t>- </a:t>
            </a:r>
            <a:r>
              <a:rPr lang="hu-HU" sz="2800" i="1" dirty="0" err="1" smtClean="0">
                <a:solidFill>
                  <a:srgbClr val="FFFF00"/>
                </a:solidFill>
              </a:rPr>
              <a:t>term</a:t>
            </a:r>
            <a:r>
              <a:rPr lang="hu-HU" sz="2800" i="1" dirty="0" smtClean="0">
                <a:solidFill>
                  <a:srgbClr val="FFFF00"/>
                </a:solidFill>
              </a:rPr>
              <a:t>. illeték</a:t>
            </a:r>
            <a:r>
              <a:rPr lang="hu-HU" sz="2800" dirty="0" smtClean="0">
                <a:solidFill>
                  <a:srgbClr val="FFFF00"/>
                </a:solidFill>
              </a:rPr>
              <a:t>	  	  0,84	         0,84	         0,84	  </a:t>
            </a:r>
          </a:p>
          <a:p>
            <a:pPr>
              <a:buNone/>
            </a:pPr>
            <a:r>
              <a:rPr lang="hu-HU" sz="2800" i="1" dirty="0" smtClean="0">
                <a:solidFill>
                  <a:srgbClr val="FFFF00"/>
                </a:solidFill>
              </a:rPr>
              <a:t>Répa nettó ár</a:t>
            </a:r>
            <a:r>
              <a:rPr lang="hu-HU" sz="2800" dirty="0" smtClean="0">
                <a:solidFill>
                  <a:srgbClr val="FFFF00"/>
                </a:solidFill>
              </a:rPr>
              <a:t>		 26,99       25,45	       25,45	  </a:t>
            </a:r>
          </a:p>
          <a:p>
            <a:pPr>
              <a:buNone/>
            </a:pPr>
            <a:r>
              <a:rPr lang="hu-HU" sz="2800" i="1" dirty="0" smtClean="0">
                <a:solidFill>
                  <a:srgbClr val="FFFF00"/>
                </a:solidFill>
              </a:rPr>
              <a:t>Prémiumok</a:t>
            </a:r>
            <a:r>
              <a:rPr lang="hu-HU" sz="2800" dirty="0" smtClean="0">
                <a:solidFill>
                  <a:srgbClr val="FFFF00"/>
                </a:solidFill>
              </a:rPr>
              <a:t>	  	  	  4,10		 4,10	         0,75	   </a:t>
            </a:r>
          </a:p>
          <a:p>
            <a:pPr>
              <a:buNone/>
            </a:pPr>
            <a:r>
              <a:rPr lang="hu-HU" sz="2800" i="1" u="sng" dirty="0" smtClean="0">
                <a:solidFill>
                  <a:srgbClr val="FFFF00"/>
                </a:solidFill>
              </a:rPr>
              <a:t>Összesen  </a:t>
            </a:r>
            <a:r>
              <a:rPr lang="hu-HU" sz="2800" i="1" dirty="0" smtClean="0">
                <a:solidFill>
                  <a:srgbClr val="FFFF00"/>
                </a:solidFill>
              </a:rPr>
              <a:t>      		</a:t>
            </a:r>
            <a:r>
              <a:rPr lang="hu-HU" sz="2800" i="1" u="sng" dirty="0" smtClean="0">
                <a:solidFill>
                  <a:srgbClr val="FFFF00"/>
                </a:solidFill>
              </a:rPr>
              <a:t>31,09</a:t>
            </a:r>
            <a:r>
              <a:rPr lang="hu-HU" sz="2800" i="1" dirty="0" smtClean="0">
                <a:solidFill>
                  <a:srgbClr val="FFFF00"/>
                </a:solidFill>
              </a:rPr>
              <a:t>       </a:t>
            </a:r>
            <a:r>
              <a:rPr lang="hu-HU" sz="2800" i="1" u="sng" dirty="0" smtClean="0">
                <a:solidFill>
                  <a:srgbClr val="FFFF00"/>
                </a:solidFill>
              </a:rPr>
              <a:t>29,55</a:t>
            </a:r>
            <a:r>
              <a:rPr lang="hu-HU" sz="2800" i="1" dirty="0" smtClean="0">
                <a:solidFill>
                  <a:srgbClr val="FFFF00"/>
                </a:solidFill>
              </a:rPr>
              <a:t>         </a:t>
            </a:r>
            <a:r>
              <a:rPr lang="hu-HU" sz="2800" i="1" u="sng" dirty="0" smtClean="0">
                <a:solidFill>
                  <a:srgbClr val="FFFF00"/>
                </a:solidFill>
              </a:rPr>
              <a:t>26,20</a:t>
            </a:r>
          </a:p>
          <a:p>
            <a:pPr algn="ctr">
              <a:buNone/>
            </a:pPr>
            <a:r>
              <a:rPr lang="hu-HU" sz="2800" i="1" dirty="0" smtClean="0">
                <a:solidFill>
                  <a:srgbClr val="FFFF00"/>
                </a:solidFill>
              </a:rPr>
              <a:t>Nemzeti támogatás</a:t>
            </a:r>
          </a:p>
          <a:p>
            <a:pPr>
              <a:buNone/>
            </a:pPr>
            <a:r>
              <a:rPr lang="hu-HU" sz="2800" dirty="0" smtClean="0">
                <a:solidFill>
                  <a:srgbClr val="FFFF00"/>
                </a:solidFill>
              </a:rPr>
              <a:t>Adható			10,58		11,10	       11,10	</a:t>
            </a:r>
          </a:p>
          <a:p>
            <a:pPr>
              <a:buNone/>
            </a:pPr>
            <a:r>
              <a:rPr lang="hu-HU" sz="2800" dirty="0" smtClean="0">
                <a:solidFill>
                  <a:srgbClr val="FFFF00"/>
                </a:solidFill>
              </a:rPr>
              <a:t>Tényleges			10,58         11,10         9,49</a:t>
            </a:r>
          </a:p>
          <a:p>
            <a:pPr>
              <a:buNone/>
            </a:pPr>
            <a:r>
              <a:rPr lang="hu-HU" sz="2800" i="1" u="sng" dirty="0" smtClean="0">
                <a:solidFill>
                  <a:srgbClr val="FFFF00"/>
                </a:solidFill>
              </a:rPr>
              <a:t>Mindösszesen:</a:t>
            </a:r>
            <a:r>
              <a:rPr lang="hu-HU" sz="2800" dirty="0" smtClean="0">
                <a:solidFill>
                  <a:srgbClr val="FFFF00"/>
                </a:solidFill>
              </a:rPr>
              <a:t>		</a:t>
            </a:r>
            <a:r>
              <a:rPr lang="hu-HU" sz="2800" b="1" i="1" u="sng" dirty="0" smtClean="0">
                <a:solidFill>
                  <a:srgbClr val="FFFF00"/>
                </a:solidFill>
              </a:rPr>
              <a:t>41,67</a:t>
            </a:r>
            <a:r>
              <a:rPr lang="hu-HU" sz="2800" dirty="0" smtClean="0">
                <a:solidFill>
                  <a:srgbClr val="FFFF00"/>
                </a:solidFill>
              </a:rPr>
              <a:t>       </a:t>
            </a:r>
            <a:r>
              <a:rPr lang="hu-HU" sz="2800" b="1" i="1" u="sng" dirty="0" smtClean="0">
                <a:solidFill>
                  <a:srgbClr val="FFFF00"/>
                </a:solidFill>
              </a:rPr>
              <a:t>40,65</a:t>
            </a:r>
            <a:r>
              <a:rPr lang="hu-HU" sz="2800" dirty="0" smtClean="0">
                <a:solidFill>
                  <a:srgbClr val="FFFF00"/>
                </a:solidFill>
              </a:rPr>
              <a:t>      </a:t>
            </a:r>
            <a:r>
              <a:rPr lang="hu-HU" sz="2800" b="1" i="1" u="sng" dirty="0" smtClean="0">
                <a:solidFill>
                  <a:srgbClr val="FFFF00"/>
                </a:solidFill>
              </a:rPr>
              <a:t>35,69</a:t>
            </a:r>
          </a:p>
          <a:p>
            <a:pPr>
              <a:buNone/>
            </a:pPr>
            <a:endParaRPr lang="hu-HU" dirty="0" smtClean="0"/>
          </a:p>
          <a:p>
            <a:pPr>
              <a:buNone/>
            </a:pPr>
            <a:endParaRPr lang="hu-HU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1071570"/>
          </a:xfrm>
        </p:spPr>
        <p:txBody>
          <a:bodyPr/>
          <a:lstStyle/>
          <a:p>
            <a:pPr algn="ctr"/>
            <a:r>
              <a:rPr lang="hu-HU" sz="4000" dirty="0" smtClean="0">
                <a:solidFill>
                  <a:srgbClr val="FFFF00"/>
                </a:solidFill>
              </a:rPr>
              <a:t>A kvótarépa átvételi ára </a:t>
            </a:r>
            <a:br>
              <a:rPr lang="hu-HU" sz="4000" dirty="0" smtClean="0">
                <a:solidFill>
                  <a:srgbClr val="FFFF00"/>
                </a:solidFill>
              </a:rPr>
            </a:br>
            <a:r>
              <a:rPr lang="hu-HU" sz="4000" dirty="0" smtClean="0">
                <a:solidFill>
                  <a:srgbClr val="FFFF00"/>
                </a:solidFill>
              </a:rPr>
              <a:t>EUR/tonna</a:t>
            </a:r>
            <a:endParaRPr lang="hu-HU" sz="4000" dirty="0">
              <a:solidFill>
                <a:srgbClr val="FFFF0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5357850"/>
          </a:xfrm>
        </p:spPr>
        <p:txBody>
          <a:bodyPr/>
          <a:lstStyle/>
          <a:p>
            <a:pPr>
              <a:buNone/>
            </a:pPr>
            <a:r>
              <a:rPr lang="hu-HU" dirty="0" smtClean="0"/>
              <a:t>				     </a:t>
            </a:r>
            <a:r>
              <a:rPr lang="hu-HU" u="sng" dirty="0" smtClean="0">
                <a:solidFill>
                  <a:srgbClr val="FFFF00"/>
                </a:solidFill>
              </a:rPr>
              <a:t>2011</a:t>
            </a:r>
            <a:r>
              <a:rPr lang="hu-HU" dirty="0" smtClean="0">
                <a:solidFill>
                  <a:srgbClr val="FFFF00"/>
                </a:solidFill>
              </a:rPr>
              <a:t>	     </a:t>
            </a:r>
            <a:r>
              <a:rPr lang="hu-HU" u="sng" dirty="0" smtClean="0">
                <a:solidFill>
                  <a:srgbClr val="FFFF00"/>
                </a:solidFill>
              </a:rPr>
              <a:t>2012</a:t>
            </a:r>
            <a:r>
              <a:rPr lang="hu-HU" dirty="0" smtClean="0">
                <a:solidFill>
                  <a:srgbClr val="FFFF00"/>
                </a:solidFill>
              </a:rPr>
              <a:t>	   </a:t>
            </a:r>
            <a:r>
              <a:rPr lang="hu-HU" u="sng" dirty="0" smtClean="0">
                <a:solidFill>
                  <a:srgbClr val="FF0000"/>
                </a:solidFill>
              </a:rPr>
              <a:t>2013</a:t>
            </a:r>
          </a:p>
          <a:p>
            <a:pPr>
              <a:buNone/>
            </a:pPr>
            <a:r>
              <a:rPr lang="hu-HU" i="1" dirty="0" smtClean="0">
                <a:solidFill>
                  <a:srgbClr val="FFFF00"/>
                </a:solidFill>
              </a:rPr>
              <a:t>Répa min. ár 	     </a:t>
            </a:r>
            <a:r>
              <a:rPr lang="hu-HU" dirty="0" smtClean="0">
                <a:solidFill>
                  <a:srgbClr val="FFFF00"/>
                </a:solidFill>
              </a:rPr>
              <a:t>26,29	     26,29	   </a:t>
            </a:r>
            <a:r>
              <a:rPr lang="hu-HU" dirty="0" smtClean="0">
                <a:solidFill>
                  <a:srgbClr val="FF0000"/>
                </a:solidFill>
              </a:rPr>
              <a:t>26,29</a:t>
            </a:r>
          </a:p>
          <a:p>
            <a:pPr>
              <a:buFontTx/>
              <a:buChar char="-"/>
            </a:pPr>
            <a:r>
              <a:rPr lang="hu-HU" i="1" dirty="0" err="1" smtClean="0">
                <a:solidFill>
                  <a:srgbClr val="FFFF00"/>
                </a:solidFill>
              </a:rPr>
              <a:t>term</a:t>
            </a:r>
            <a:r>
              <a:rPr lang="hu-HU" i="1" dirty="0" smtClean="0">
                <a:solidFill>
                  <a:srgbClr val="FFFF00"/>
                </a:solidFill>
              </a:rPr>
              <a:t>. illeték</a:t>
            </a:r>
            <a:r>
              <a:rPr lang="hu-HU" dirty="0" smtClean="0">
                <a:solidFill>
                  <a:srgbClr val="FFFF00"/>
                </a:solidFill>
              </a:rPr>
              <a:t>  	       0,84	       0,84	</a:t>
            </a:r>
            <a:r>
              <a:rPr lang="hu-HU" dirty="0" smtClean="0">
                <a:solidFill>
                  <a:srgbClr val="FF0000"/>
                </a:solidFill>
              </a:rPr>
              <a:t>     0,84</a:t>
            </a:r>
          </a:p>
          <a:p>
            <a:pPr>
              <a:buNone/>
            </a:pPr>
            <a:r>
              <a:rPr lang="hu-HU" i="1" dirty="0" smtClean="0">
                <a:solidFill>
                  <a:srgbClr val="FFFF00"/>
                </a:solidFill>
              </a:rPr>
              <a:t>Répa nettó ár        </a:t>
            </a:r>
            <a:r>
              <a:rPr lang="hu-HU" dirty="0" smtClean="0">
                <a:solidFill>
                  <a:srgbClr val="FFFF00"/>
                </a:solidFill>
              </a:rPr>
              <a:t>25,45	     25,45	    </a:t>
            </a:r>
            <a:r>
              <a:rPr lang="hu-HU" dirty="0" smtClean="0">
                <a:solidFill>
                  <a:srgbClr val="FF0000"/>
                </a:solidFill>
              </a:rPr>
              <a:t>25,45</a:t>
            </a:r>
          </a:p>
          <a:p>
            <a:pPr>
              <a:buNone/>
            </a:pPr>
            <a:r>
              <a:rPr lang="hu-HU" dirty="0" smtClean="0">
                <a:solidFill>
                  <a:srgbClr val="FFFF00"/>
                </a:solidFill>
              </a:rPr>
              <a:t>Prémiumok		 ?		 ?		</a:t>
            </a:r>
            <a:r>
              <a:rPr lang="hu-HU" dirty="0" smtClean="0">
                <a:solidFill>
                  <a:srgbClr val="FF0000"/>
                </a:solidFill>
              </a:rPr>
              <a:t>?</a:t>
            </a:r>
          </a:p>
          <a:p>
            <a:pPr>
              <a:buNone/>
            </a:pPr>
            <a:r>
              <a:rPr lang="hu-HU" u="sng" dirty="0" smtClean="0">
                <a:solidFill>
                  <a:srgbClr val="FFFF00"/>
                </a:solidFill>
              </a:rPr>
              <a:t>Összesen:</a:t>
            </a:r>
            <a:r>
              <a:rPr lang="hu-HU" dirty="0" smtClean="0">
                <a:solidFill>
                  <a:srgbClr val="FFFF00"/>
                </a:solidFill>
              </a:rPr>
              <a:t>	        	 ?		 ?		</a:t>
            </a:r>
            <a:r>
              <a:rPr lang="hu-HU" dirty="0" smtClean="0">
                <a:solidFill>
                  <a:srgbClr val="FF0000"/>
                </a:solidFill>
              </a:rPr>
              <a:t>?</a:t>
            </a:r>
          </a:p>
          <a:p>
            <a:pPr>
              <a:buNone/>
            </a:pPr>
            <a:r>
              <a:rPr lang="hu-HU" i="1" u="sng" dirty="0" smtClean="0">
                <a:solidFill>
                  <a:srgbClr val="FFFF00"/>
                </a:solidFill>
              </a:rPr>
              <a:t>Nemzeti támogatás</a:t>
            </a:r>
            <a:r>
              <a:rPr lang="hu-HU" dirty="0" smtClean="0">
                <a:solidFill>
                  <a:srgbClr val="FFFF00"/>
                </a:solidFill>
              </a:rPr>
              <a:t>				   </a:t>
            </a:r>
            <a:r>
              <a:rPr lang="hu-HU" dirty="0" smtClean="0">
                <a:solidFill>
                  <a:srgbClr val="FF0000"/>
                </a:solidFill>
              </a:rPr>
              <a:t>Nem</a:t>
            </a:r>
          </a:p>
          <a:p>
            <a:pPr>
              <a:buNone/>
            </a:pPr>
            <a:r>
              <a:rPr lang="hu-HU" dirty="0" smtClean="0">
                <a:solidFill>
                  <a:srgbClr val="FFFF00"/>
                </a:solidFill>
              </a:rPr>
              <a:t>Adható		     11,10      11,10   </a:t>
            </a:r>
            <a:r>
              <a:rPr lang="hu-HU" dirty="0" smtClean="0">
                <a:solidFill>
                  <a:srgbClr val="FF0000"/>
                </a:solidFill>
              </a:rPr>
              <a:t>adható!</a:t>
            </a:r>
          </a:p>
          <a:p>
            <a:pPr>
              <a:buNone/>
            </a:pPr>
            <a:r>
              <a:rPr lang="hu-HU" dirty="0" smtClean="0">
                <a:solidFill>
                  <a:srgbClr val="FFFF00"/>
                </a:solidFill>
              </a:rPr>
              <a:t>Tényleges		</a:t>
            </a:r>
            <a:r>
              <a:rPr lang="hu-HU" smtClean="0">
                <a:solidFill>
                  <a:srgbClr val="FFFF00"/>
                </a:solidFill>
              </a:rPr>
              <a:t>	 ?</a:t>
            </a:r>
            <a:r>
              <a:rPr lang="hu-HU" dirty="0" smtClean="0">
                <a:solidFill>
                  <a:srgbClr val="FFFF00"/>
                </a:solidFill>
              </a:rPr>
              <a:t>	</a:t>
            </a:r>
            <a:r>
              <a:rPr lang="hu-HU" smtClean="0">
                <a:solidFill>
                  <a:srgbClr val="FFFF00"/>
                </a:solidFill>
              </a:rPr>
              <a:t>	 ?</a:t>
            </a:r>
            <a:endParaRPr lang="hu-HU" dirty="0" smtClean="0">
              <a:solidFill>
                <a:srgbClr val="FFFF00"/>
              </a:solidFill>
            </a:endParaRPr>
          </a:p>
          <a:p>
            <a:pPr>
              <a:buNone/>
            </a:pPr>
            <a:r>
              <a:rPr lang="hu-HU" dirty="0" smtClean="0">
                <a:solidFill>
                  <a:srgbClr val="FFFF00"/>
                </a:solidFill>
              </a:rPr>
              <a:t>	</a:t>
            </a:r>
            <a:endParaRPr lang="hu-HU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1208074"/>
          </a:xfrm>
        </p:spPr>
        <p:txBody>
          <a:bodyPr/>
          <a:lstStyle/>
          <a:p>
            <a:pPr algn="ctr"/>
            <a:r>
              <a:rPr lang="hu-HU" b="1" dirty="0" smtClean="0">
                <a:solidFill>
                  <a:srgbClr val="FFFF00"/>
                </a:solidFill>
              </a:rPr>
              <a:t>Összegzés - Hogyan tovább?</a:t>
            </a:r>
            <a:endParaRPr lang="hu-HU" b="1" dirty="0">
              <a:solidFill>
                <a:srgbClr val="FFFF0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158" y="1571612"/>
            <a:ext cx="8643998" cy="5000660"/>
          </a:xfrm>
        </p:spPr>
        <p:txBody>
          <a:bodyPr/>
          <a:lstStyle/>
          <a:p>
            <a:pPr algn="just">
              <a:buNone/>
            </a:pPr>
            <a:endParaRPr lang="hu-HU" dirty="0" smtClean="0">
              <a:solidFill>
                <a:srgbClr val="FFFF00"/>
              </a:solidFill>
            </a:endParaRPr>
          </a:p>
          <a:p>
            <a:pPr algn="just">
              <a:buNone/>
            </a:pPr>
            <a:endParaRPr lang="hu-HU" dirty="0" smtClean="0">
              <a:solidFill>
                <a:srgbClr val="FFFF00"/>
              </a:solidFill>
            </a:endParaRPr>
          </a:p>
          <a:p>
            <a:pPr algn="ctr">
              <a:buNone/>
            </a:pPr>
            <a:r>
              <a:rPr lang="hu-HU" dirty="0" smtClean="0">
                <a:solidFill>
                  <a:srgbClr val="FFFF00"/>
                </a:solidFill>
              </a:rPr>
              <a:t>Magyarországon a cukorrépa termesztés</a:t>
            </a:r>
          </a:p>
          <a:p>
            <a:pPr algn="ctr">
              <a:buNone/>
            </a:pPr>
            <a:endParaRPr lang="hu-HU" dirty="0" smtClean="0">
              <a:solidFill>
                <a:srgbClr val="FFFF00"/>
              </a:solidFill>
            </a:endParaRPr>
          </a:p>
          <a:p>
            <a:pPr algn="ctr">
              <a:buNone/>
            </a:pPr>
            <a:r>
              <a:rPr lang="hu-HU" dirty="0" smtClean="0">
                <a:solidFill>
                  <a:srgbClr val="FFFF00"/>
                </a:solidFill>
              </a:rPr>
              <a:t>2012. év utáni fenntartásához legalább négy</a:t>
            </a:r>
          </a:p>
          <a:p>
            <a:pPr algn="ctr">
              <a:buNone/>
            </a:pPr>
            <a:endParaRPr lang="hu-HU" dirty="0" smtClean="0">
              <a:solidFill>
                <a:srgbClr val="FFFF00"/>
              </a:solidFill>
            </a:endParaRPr>
          </a:p>
          <a:p>
            <a:pPr algn="ctr">
              <a:buNone/>
            </a:pPr>
            <a:r>
              <a:rPr lang="hu-HU" dirty="0" smtClean="0">
                <a:solidFill>
                  <a:srgbClr val="FFFF00"/>
                </a:solidFill>
              </a:rPr>
              <a:t>feltétel szükséges:</a:t>
            </a:r>
          </a:p>
          <a:p>
            <a:pPr lvl="0">
              <a:buNone/>
            </a:pPr>
            <a:endParaRPr lang="hu-HU" dirty="0" smtClean="0">
              <a:solidFill>
                <a:srgbClr val="FFFF00"/>
              </a:solidFill>
            </a:endParaRPr>
          </a:p>
          <a:p>
            <a:pPr lvl="0">
              <a:buNone/>
            </a:pPr>
            <a:endParaRPr lang="hu-HU" dirty="0" smtClean="0"/>
          </a:p>
          <a:p>
            <a:pPr>
              <a:buNone/>
            </a:pPr>
            <a:endParaRPr lang="hu-HU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>
                <a:solidFill>
                  <a:srgbClr val="FFFF00"/>
                </a:solidFill>
              </a:rPr>
              <a:t>Összegzés - Hogyan tovább?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lvl="0" indent="-514350" algn="ctr">
              <a:buAutoNum type="arabicPeriod"/>
            </a:pPr>
            <a:r>
              <a:rPr lang="hu-HU" dirty="0" smtClean="0">
                <a:solidFill>
                  <a:srgbClr val="FF0000"/>
                </a:solidFill>
              </a:rPr>
              <a:t>Jelentős </a:t>
            </a:r>
            <a:r>
              <a:rPr lang="hu-HU" dirty="0" smtClean="0">
                <a:solidFill>
                  <a:srgbClr val="FF0000"/>
                </a:solidFill>
              </a:rPr>
              <a:t>vízgazdálkodási program (víztározókat, csatornákat, öntőző rendszereket is beleértve) megvalósítása a kaposvári cukorgyár mintegy 50 km-es körzetében</a:t>
            </a:r>
            <a:r>
              <a:rPr lang="hu-HU" dirty="0" smtClean="0">
                <a:solidFill>
                  <a:srgbClr val="FF0000"/>
                </a:solidFill>
              </a:rPr>
              <a:t>.</a:t>
            </a:r>
          </a:p>
          <a:p>
            <a:pPr marL="514350" lvl="0" indent="-514350" algn="ctr">
              <a:buNone/>
            </a:pPr>
            <a:r>
              <a:rPr lang="hu-HU" dirty="0" smtClean="0">
                <a:solidFill>
                  <a:srgbClr val="FFFF00"/>
                </a:solidFill>
              </a:rPr>
              <a:t>Cukorgyárat  terhelő</a:t>
            </a:r>
            <a:endParaRPr lang="hu-HU" dirty="0" smtClean="0">
              <a:solidFill>
                <a:srgbClr val="FFFF00"/>
              </a:solidFill>
            </a:endParaRPr>
          </a:p>
          <a:p>
            <a:pPr marL="514350" lvl="0" indent="-514350">
              <a:buNone/>
            </a:pPr>
            <a:r>
              <a:rPr lang="hu-HU" dirty="0" smtClean="0">
                <a:solidFill>
                  <a:srgbClr val="FFFF00"/>
                </a:solidFill>
              </a:rPr>
              <a:t>s</a:t>
            </a:r>
            <a:r>
              <a:rPr lang="hu-HU" dirty="0" smtClean="0">
                <a:solidFill>
                  <a:srgbClr val="FFFF00"/>
                </a:solidFill>
              </a:rPr>
              <a:t>zállítási </a:t>
            </a:r>
            <a:r>
              <a:rPr lang="hu-HU" dirty="0" smtClean="0">
                <a:solidFill>
                  <a:srgbClr val="FFFF00"/>
                </a:solidFill>
              </a:rPr>
              <a:t>költség (2010):     1772 Ft/t</a:t>
            </a:r>
          </a:p>
          <a:p>
            <a:pPr marL="514350" lvl="0" indent="-514350">
              <a:buNone/>
            </a:pPr>
            <a:r>
              <a:rPr lang="hu-HU" dirty="0" smtClean="0">
                <a:solidFill>
                  <a:srgbClr val="FFFF00"/>
                </a:solidFill>
              </a:rPr>
              <a:t>50 km-es körzetben:            800 Ft/t </a:t>
            </a:r>
          </a:p>
          <a:p>
            <a:pPr>
              <a:buNone/>
            </a:pPr>
            <a:endParaRPr lang="hu-HU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1285884"/>
          </a:xfrm>
        </p:spPr>
        <p:txBody>
          <a:bodyPr/>
          <a:lstStyle/>
          <a:p>
            <a:r>
              <a:rPr lang="hu-HU" b="1" dirty="0" smtClean="0">
                <a:solidFill>
                  <a:srgbClr val="FFFF00"/>
                </a:solidFill>
              </a:rPr>
              <a:t>Összegzés - Hogyan tovább?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14282" y="1928802"/>
            <a:ext cx="8786874" cy="4286280"/>
          </a:xfrm>
        </p:spPr>
        <p:txBody>
          <a:bodyPr/>
          <a:lstStyle/>
          <a:p>
            <a:pPr lvl="0">
              <a:buNone/>
            </a:pPr>
            <a:r>
              <a:rPr lang="hu-HU" dirty="0" smtClean="0">
                <a:solidFill>
                  <a:srgbClr val="FF0000"/>
                </a:solidFill>
              </a:rPr>
              <a:t>2. Nagy értékű speciális gépi beruházások:</a:t>
            </a:r>
          </a:p>
          <a:p>
            <a:pPr lvl="0">
              <a:buNone/>
            </a:pPr>
            <a:r>
              <a:rPr lang="hu-HU" dirty="0" smtClean="0">
                <a:solidFill>
                  <a:srgbClr val="FF0000"/>
                </a:solidFill>
              </a:rPr>
              <a:t> 	miután a betakarítógépek  döntő többsége 2012/2013 évi  kampányig elhasználódik.</a:t>
            </a:r>
          </a:p>
          <a:p>
            <a:pPr lvl="0">
              <a:buNone/>
            </a:pPr>
            <a:r>
              <a:rPr lang="hu-HU" dirty="0" smtClean="0">
                <a:solidFill>
                  <a:srgbClr val="FFFF00"/>
                </a:solidFill>
              </a:rPr>
              <a:t>A gépek többsége 2005. év előtti (új gépek: egy db ROPA (2009) két db HOLMER (2009 és 2010).</a:t>
            </a:r>
          </a:p>
          <a:p>
            <a:pPr lvl="0">
              <a:buNone/>
            </a:pPr>
            <a:r>
              <a:rPr lang="hu-HU" dirty="0" smtClean="0">
                <a:solidFill>
                  <a:srgbClr val="FFFF00"/>
                </a:solidFill>
              </a:rPr>
              <a:t>Jelenlegi árak: ROPA (12 soros) 450 000 EUR</a:t>
            </a:r>
          </a:p>
          <a:p>
            <a:pPr lvl="0">
              <a:buNone/>
            </a:pPr>
            <a:r>
              <a:rPr lang="hu-HU" dirty="0" smtClean="0">
                <a:solidFill>
                  <a:srgbClr val="FFFF00"/>
                </a:solidFill>
              </a:rPr>
              <a:t>                   HOLMER (6 soros) 400 000 EUR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>
                <a:solidFill>
                  <a:srgbClr val="FFFF00"/>
                </a:solidFill>
              </a:rPr>
              <a:t>Összegzés - Hogyan tovább?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rPr lang="hu-HU" dirty="0" smtClean="0">
                <a:solidFill>
                  <a:srgbClr val="FF0000"/>
                </a:solidFill>
              </a:rPr>
              <a:t>3. A cukorgyártó és a cukorrépa termelők között a referencia ár (404 EUR/t) feletti cukorár elérése esetén, a referencia ár feletti bevétel 50-50% arányú megosztása</a:t>
            </a:r>
          </a:p>
          <a:p>
            <a:pPr lvl="0">
              <a:buNone/>
            </a:pPr>
            <a:endParaRPr lang="hu-HU" dirty="0" smtClean="0">
              <a:solidFill>
                <a:srgbClr val="FFFF00"/>
              </a:solidFill>
            </a:endParaRPr>
          </a:p>
          <a:p>
            <a:pPr lvl="0" algn="ctr">
              <a:buNone/>
            </a:pPr>
            <a:r>
              <a:rPr lang="hu-HU" dirty="0" smtClean="0">
                <a:solidFill>
                  <a:srgbClr val="FFFF00"/>
                </a:solidFill>
              </a:rPr>
              <a:t>A 404 EUR/t referencia árhoz tartozik a 26,29 EUR/t répa minimum ár.</a:t>
            </a:r>
          </a:p>
          <a:p>
            <a:pPr>
              <a:buNone/>
            </a:pPr>
            <a:endParaRPr lang="hu-HU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>
                <a:solidFill>
                  <a:srgbClr val="FFFF00"/>
                </a:solidFill>
              </a:rPr>
              <a:t>Összegzés - Hogyan tovább?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rPr lang="hu-HU" dirty="0" smtClean="0">
                <a:solidFill>
                  <a:srgbClr val="FF0000"/>
                </a:solidFill>
              </a:rPr>
              <a:t>4. Az átvételi ár mintegy 25 %-át kitevő nemzeti támogatás lehetőségének megteremtése és fenntartása.</a:t>
            </a:r>
          </a:p>
          <a:p>
            <a:pPr lvl="0" algn="ctr">
              <a:buNone/>
            </a:pPr>
            <a:r>
              <a:rPr lang="hu-HU" u="sng" dirty="0" smtClean="0">
                <a:solidFill>
                  <a:srgbClr val="FF0000"/>
                </a:solidFill>
              </a:rPr>
              <a:t>Kérelem az EU Bizottságához!</a:t>
            </a:r>
          </a:p>
          <a:p>
            <a:pPr lvl="0" algn="ctr">
              <a:buNone/>
            </a:pPr>
            <a:endParaRPr lang="hu-HU" dirty="0" smtClean="0">
              <a:solidFill>
                <a:srgbClr val="FF0000"/>
              </a:solidFill>
            </a:endParaRPr>
          </a:p>
          <a:p>
            <a:pPr lvl="0">
              <a:buNone/>
            </a:pPr>
            <a:r>
              <a:rPr lang="hu-HU" dirty="0" smtClean="0">
                <a:solidFill>
                  <a:srgbClr val="FFFF00"/>
                </a:solidFill>
              </a:rPr>
              <a:t>Ebben érdekelt még: Olaszország, Szlovákia, Spanyolország és (Románia ?).</a:t>
            </a:r>
          </a:p>
          <a:p>
            <a:pPr>
              <a:buNone/>
            </a:pPr>
            <a:endParaRPr lang="hu-HU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1065198"/>
          </a:xfrm>
        </p:spPr>
        <p:txBody>
          <a:bodyPr/>
          <a:lstStyle/>
          <a:p>
            <a:r>
              <a:rPr lang="hu-HU" sz="4800" dirty="0" smtClean="0">
                <a:solidFill>
                  <a:srgbClr val="FFFF00"/>
                </a:solidFill>
              </a:rPr>
              <a:t>Új természetes édesítőszer:</a:t>
            </a:r>
            <a:endParaRPr lang="hu-HU" sz="4800" dirty="0">
              <a:solidFill>
                <a:srgbClr val="FFFF0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14282" y="1428736"/>
            <a:ext cx="8715436" cy="5143536"/>
          </a:xfrm>
        </p:spPr>
        <p:txBody>
          <a:bodyPr/>
          <a:lstStyle/>
          <a:p>
            <a:pPr>
              <a:buNone/>
            </a:pPr>
            <a:r>
              <a:rPr lang="hu-HU" b="1" dirty="0" smtClean="0">
                <a:solidFill>
                  <a:srgbClr val="FF0000"/>
                </a:solidFill>
              </a:rPr>
              <a:t>STEVIA (</a:t>
            </a:r>
            <a:r>
              <a:rPr lang="hu-HU" b="1" dirty="0" err="1" smtClean="0">
                <a:solidFill>
                  <a:srgbClr val="FF0000"/>
                </a:solidFill>
              </a:rPr>
              <a:t>Stevia</a:t>
            </a:r>
            <a:r>
              <a:rPr lang="hu-HU" b="1" dirty="0" smtClean="0">
                <a:solidFill>
                  <a:srgbClr val="FF0000"/>
                </a:solidFill>
              </a:rPr>
              <a:t> </a:t>
            </a:r>
            <a:r>
              <a:rPr lang="hu-HU" b="1" dirty="0" err="1" smtClean="0">
                <a:solidFill>
                  <a:srgbClr val="FF0000"/>
                </a:solidFill>
              </a:rPr>
              <a:t>rebaudania-Bertoni</a:t>
            </a:r>
            <a:r>
              <a:rPr lang="hu-HU" b="1" dirty="0" smtClean="0">
                <a:solidFill>
                  <a:srgbClr val="FF0000"/>
                </a:solidFill>
              </a:rPr>
              <a:t>)</a:t>
            </a:r>
          </a:p>
          <a:p>
            <a:pPr algn="ctr">
              <a:buNone/>
            </a:pPr>
            <a:r>
              <a:rPr lang="hu-HU" sz="3000" dirty="0" err="1" smtClean="0">
                <a:solidFill>
                  <a:srgbClr val="FFFF00"/>
                </a:solidFill>
              </a:rPr>
              <a:t>Rebaudioside</a:t>
            </a:r>
            <a:r>
              <a:rPr lang="hu-HU" sz="3000" dirty="0" smtClean="0">
                <a:solidFill>
                  <a:srgbClr val="FFFF00"/>
                </a:solidFill>
              </a:rPr>
              <a:t> A  /C</a:t>
            </a:r>
            <a:r>
              <a:rPr lang="hu-HU" sz="3000" baseline="-25000" dirty="0" smtClean="0">
                <a:solidFill>
                  <a:srgbClr val="FFFF00"/>
                </a:solidFill>
              </a:rPr>
              <a:t>44</a:t>
            </a:r>
            <a:r>
              <a:rPr lang="hu-HU" sz="3000" dirty="0" smtClean="0">
                <a:solidFill>
                  <a:srgbClr val="FFFF00"/>
                </a:solidFill>
              </a:rPr>
              <a:t>H</a:t>
            </a:r>
            <a:r>
              <a:rPr lang="hu-HU" sz="3000" baseline="-25000" dirty="0" smtClean="0">
                <a:solidFill>
                  <a:srgbClr val="FFFF00"/>
                </a:solidFill>
              </a:rPr>
              <a:t>70</a:t>
            </a:r>
            <a:r>
              <a:rPr lang="hu-HU" sz="3000" dirty="0" smtClean="0">
                <a:solidFill>
                  <a:srgbClr val="FFFF00"/>
                </a:solidFill>
              </a:rPr>
              <a:t>O</a:t>
            </a:r>
            <a:r>
              <a:rPr lang="hu-HU" sz="3000" baseline="-25000" dirty="0" smtClean="0">
                <a:solidFill>
                  <a:srgbClr val="FFFF00"/>
                </a:solidFill>
              </a:rPr>
              <a:t>23</a:t>
            </a:r>
            <a:r>
              <a:rPr lang="hu-HU" sz="3000" dirty="0" smtClean="0">
                <a:solidFill>
                  <a:srgbClr val="FFFF00"/>
                </a:solidFill>
              </a:rPr>
              <a:t>/</a:t>
            </a:r>
          </a:p>
          <a:p>
            <a:pPr>
              <a:buNone/>
            </a:pPr>
            <a:r>
              <a:rPr lang="hu-HU" sz="3000" dirty="0" smtClean="0">
                <a:solidFill>
                  <a:srgbClr val="FFFF00"/>
                </a:solidFill>
              </a:rPr>
              <a:t>Más kémiai nevei: </a:t>
            </a:r>
            <a:r>
              <a:rPr lang="hu-HU" sz="3000" dirty="0" err="1" smtClean="0">
                <a:solidFill>
                  <a:srgbClr val="FFFF00"/>
                </a:solidFill>
              </a:rPr>
              <a:t>steviol</a:t>
            </a:r>
            <a:r>
              <a:rPr lang="hu-HU" sz="3000" dirty="0" smtClean="0">
                <a:solidFill>
                  <a:srgbClr val="FFFF00"/>
                </a:solidFill>
              </a:rPr>
              <a:t> - </a:t>
            </a:r>
            <a:r>
              <a:rPr lang="hu-HU" sz="3000" dirty="0" err="1" smtClean="0">
                <a:solidFill>
                  <a:srgbClr val="FFFF00"/>
                </a:solidFill>
              </a:rPr>
              <a:t>glycosid</a:t>
            </a:r>
            <a:r>
              <a:rPr lang="hu-HU" sz="3000" dirty="0" smtClean="0">
                <a:solidFill>
                  <a:srgbClr val="FFFF00"/>
                </a:solidFill>
              </a:rPr>
              <a:t>, </a:t>
            </a:r>
            <a:r>
              <a:rPr lang="hu-HU" sz="3000" dirty="0" err="1" smtClean="0">
                <a:solidFill>
                  <a:srgbClr val="FFFF00"/>
                </a:solidFill>
              </a:rPr>
              <a:t>steviol</a:t>
            </a:r>
            <a:r>
              <a:rPr lang="hu-HU" sz="3000" dirty="0" smtClean="0">
                <a:solidFill>
                  <a:srgbClr val="FFFF00"/>
                </a:solidFill>
              </a:rPr>
              <a:t>, </a:t>
            </a:r>
          </a:p>
          <a:p>
            <a:pPr>
              <a:buNone/>
            </a:pPr>
            <a:r>
              <a:rPr lang="hu-HU" sz="3000" dirty="0" smtClean="0">
                <a:solidFill>
                  <a:srgbClr val="FFFF00"/>
                </a:solidFill>
              </a:rPr>
              <a:t>				   </a:t>
            </a:r>
            <a:r>
              <a:rPr lang="hu-HU" sz="3000" dirty="0" err="1" smtClean="0">
                <a:solidFill>
                  <a:srgbClr val="FFFF00"/>
                </a:solidFill>
              </a:rPr>
              <a:t>steviosid</a:t>
            </a:r>
            <a:endParaRPr lang="hu-HU" sz="3000" dirty="0" smtClean="0">
              <a:solidFill>
                <a:srgbClr val="FFFF00"/>
              </a:solidFill>
            </a:endParaRPr>
          </a:p>
          <a:p>
            <a:pPr>
              <a:buNone/>
            </a:pPr>
            <a:r>
              <a:rPr lang="hu-HU" sz="3000" dirty="0" smtClean="0">
                <a:solidFill>
                  <a:srgbClr val="FFFF00"/>
                </a:solidFill>
              </a:rPr>
              <a:t>Édesítő képessége kb. </a:t>
            </a:r>
            <a:r>
              <a:rPr lang="hu-HU" sz="3000" b="1" i="1" dirty="0" smtClean="0">
                <a:solidFill>
                  <a:srgbClr val="FF0000"/>
                </a:solidFill>
              </a:rPr>
              <a:t>harmincszorosa</a:t>
            </a:r>
            <a:r>
              <a:rPr lang="hu-HU" sz="3000" b="1" i="1" dirty="0" smtClean="0">
                <a:solidFill>
                  <a:srgbClr val="FFFF00"/>
                </a:solidFill>
              </a:rPr>
              <a:t> </a:t>
            </a:r>
            <a:r>
              <a:rPr lang="hu-HU" sz="3000" dirty="0" smtClean="0">
                <a:solidFill>
                  <a:srgbClr val="FFFF00"/>
                </a:solidFill>
              </a:rPr>
              <a:t> a</a:t>
            </a:r>
          </a:p>
          <a:p>
            <a:pPr>
              <a:buNone/>
            </a:pPr>
            <a:r>
              <a:rPr lang="hu-HU" sz="3000" dirty="0" smtClean="0">
                <a:solidFill>
                  <a:srgbClr val="FFFF00"/>
                </a:solidFill>
              </a:rPr>
              <a:t>szacharóznak (a répa és nádcukor </a:t>
            </a:r>
            <a:r>
              <a:rPr lang="hu-HU" sz="3000" dirty="0" err="1" smtClean="0">
                <a:solidFill>
                  <a:srgbClr val="FFFF00"/>
                </a:solidFill>
              </a:rPr>
              <a:t>diszacharidja</a:t>
            </a:r>
            <a:r>
              <a:rPr lang="hu-HU" sz="3000" dirty="0" smtClean="0">
                <a:solidFill>
                  <a:srgbClr val="FFFF00"/>
                </a:solidFill>
              </a:rPr>
              <a:t>).</a:t>
            </a:r>
          </a:p>
          <a:p>
            <a:pPr>
              <a:buNone/>
            </a:pPr>
            <a:r>
              <a:rPr lang="hu-HU" sz="3000" b="1" i="1" dirty="0" smtClean="0">
                <a:solidFill>
                  <a:srgbClr val="FF0000"/>
                </a:solidFill>
              </a:rPr>
              <a:t>Cukorbetegek</a:t>
            </a:r>
            <a:r>
              <a:rPr lang="hu-HU" sz="3000" dirty="0" smtClean="0">
                <a:solidFill>
                  <a:srgbClr val="FFFF00"/>
                </a:solidFill>
              </a:rPr>
              <a:t>  és diétázók is fogyaszthatják,</a:t>
            </a:r>
          </a:p>
          <a:p>
            <a:pPr>
              <a:buNone/>
            </a:pPr>
            <a:r>
              <a:rPr lang="hu-HU" sz="3000" dirty="0" smtClean="0">
                <a:solidFill>
                  <a:srgbClr val="FFFF00"/>
                </a:solidFill>
              </a:rPr>
              <a:t>lebontásához és hasznosításához, </a:t>
            </a:r>
          </a:p>
          <a:p>
            <a:pPr>
              <a:buNone/>
            </a:pPr>
            <a:r>
              <a:rPr lang="hu-HU" sz="3000" b="1" i="1" dirty="0" smtClean="0">
                <a:solidFill>
                  <a:srgbClr val="FFFF00"/>
                </a:solidFill>
              </a:rPr>
              <a:t>              </a:t>
            </a:r>
            <a:r>
              <a:rPr lang="hu-HU" sz="3000" b="1" i="1" dirty="0" smtClean="0">
                <a:solidFill>
                  <a:srgbClr val="FF0000"/>
                </a:solidFill>
              </a:rPr>
              <a:t>kevesebb inzulin  </a:t>
            </a:r>
            <a:r>
              <a:rPr lang="hu-HU" sz="3000" dirty="0" smtClean="0">
                <a:solidFill>
                  <a:srgbClr val="FFFF00"/>
                </a:solidFill>
              </a:rPr>
              <a:t>szükséges.</a:t>
            </a:r>
          </a:p>
          <a:p>
            <a:pPr>
              <a:buNone/>
            </a:pPr>
            <a:endParaRPr lang="hu-HU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1208074"/>
          </a:xfrm>
        </p:spPr>
        <p:txBody>
          <a:bodyPr/>
          <a:lstStyle/>
          <a:p>
            <a:r>
              <a:rPr lang="hu-HU" sz="4800" dirty="0" smtClean="0">
                <a:solidFill>
                  <a:srgbClr val="FFFF00"/>
                </a:solidFill>
              </a:rPr>
              <a:t>Új természetes édesítőszer:</a:t>
            </a:r>
            <a:endParaRPr lang="hu-HU" sz="48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85720" y="1714488"/>
            <a:ext cx="8643998" cy="4429156"/>
          </a:xfrm>
        </p:spPr>
        <p:txBody>
          <a:bodyPr/>
          <a:lstStyle/>
          <a:p>
            <a:pPr algn="ctr">
              <a:buNone/>
            </a:pPr>
            <a:r>
              <a:rPr lang="hu-HU" sz="3000" dirty="0" smtClean="0">
                <a:solidFill>
                  <a:srgbClr val="FFFF00"/>
                </a:solidFill>
              </a:rPr>
              <a:t>Az EU-ban a belőle készült termékek forgalmazásának engedélyezése ez év őszén várható.</a:t>
            </a:r>
          </a:p>
          <a:p>
            <a:pPr algn="ctr">
              <a:buNone/>
            </a:pPr>
            <a:r>
              <a:rPr lang="hu-HU" sz="3000" dirty="0" smtClean="0">
                <a:solidFill>
                  <a:srgbClr val="FF0000"/>
                </a:solidFill>
              </a:rPr>
              <a:t>Jelenleg nem vonatkozik rá az EU cukor és-</a:t>
            </a:r>
          </a:p>
          <a:p>
            <a:pPr algn="ctr">
              <a:buNone/>
            </a:pPr>
            <a:r>
              <a:rPr lang="hu-HU" sz="3000" dirty="0" err="1" smtClean="0">
                <a:solidFill>
                  <a:srgbClr val="FF0000"/>
                </a:solidFill>
              </a:rPr>
              <a:t>izoglükóz</a:t>
            </a:r>
            <a:r>
              <a:rPr lang="hu-HU" sz="3000" dirty="0" smtClean="0">
                <a:solidFill>
                  <a:srgbClr val="FF0000"/>
                </a:solidFill>
              </a:rPr>
              <a:t> kvóta szabályozása.</a:t>
            </a:r>
          </a:p>
          <a:p>
            <a:pPr>
              <a:buNone/>
            </a:pPr>
            <a:r>
              <a:rPr lang="hu-HU" sz="3000" dirty="0" smtClean="0">
                <a:solidFill>
                  <a:srgbClr val="FFFF00"/>
                </a:solidFill>
              </a:rPr>
              <a:t>Hazai termelésének vizsgálata indokolt lenne, </a:t>
            </a:r>
          </a:p>
          <a:p>
            <a:pPr>
              <a:buNone/>
            </a:pPr>
            <a:r>
              <a:rPr lang="hu-HU" sz="3000" dirty="0" smtClean="0">
                <a:solidFill>
                  <a:srgbClr val="FFFF00"/>
                </a:solidFill>
              </a:rPr>
              <a:t>egynyári növényként, klímánkon termesztése </a:t>
            </a:r>
          </a:p>
          <a:p>
            <a:pPr algn="ctr">
              <a:buNone/>
            </a:pPr>
            <a:r>
              <a:rPr lang="hu-HU" sz="3000" dirty="0" smtClean="0">
                <a:solidFill>
                  <a:srgbClr val="FFFF00"/>
                </a:solidFill>
              </a:rPr>
              <a:t>lehetséges.</a:t>
            </a:r>
            <a:endParaRPr lang="hu-HU" sz="3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42910" y="2643182"/>
            <a:ext cx="8229600" cy="1384300"/>
          </a:xfrm>
        </p:spPr>
        <p:txBody>
          <a:bodyPr/>
          <a:lstStyle/>
          <a:p>
            <a:pPr algn="ctr"/>
            <a:r>
              <a:rPr lang="hu-HU" b="1" dirty="0" smtClean="0">
                <a:solidFill>
                  <a:srgbClr val="FFFF00"/>
                </a:solidFill>
              </a:rPr>
              <a:t>KÖSZÖNÖM A FIGYELMET</a:t>
            </a:r>
            <a:endParaRPr lang="hu-HU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Óceán">
  <a:themeElements>
    <a:clrScheme name="Óceán 1">
      <a:dk1>
        <a:srgbClr val="010199"/>
      </a:dk1>
      <a:lt1>
        <a:srgbClr val="FFFFFF"/>
      </a:lt1>
      <a:dk2>
        <a:srgbClr val="000099"/>
      </a:dk2>
      <a:lt2>
        <a:srgbClr val="FFFFFF"/>
      </a:lt2>
      <a:accent1>
        <a:srgbClr val="33CCCC"/>
      </a:accent1>
      <a:accent2>
        <a:srgbClr val="00C600"/>
      </a:accent2>
      <a:accent3>
        <a:srgbClr val="AAAACA"/>
      </a:accent3>
      <a:accent4>
        <a:srgbClr val="DADADA"/>
      </a:accent4>
      <a:accent5>
        <a:srgbClr val="ADE2E2"/>
      </a:accent5>
      <a:accent6>
        <a:srgbClr val="00B300"/>
      </a:accent6>
      <a:hlink>
        <a:srgbClr val="FFCC00"/>
      </a:hlink>
      <a:folHlink>
        <a:srgbClr val="6699FF"/>
      </a:folHlink>
    </a:clrScheme>
    <a:fontScheme name="Óceá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lnDef>
  </a:objectDefaults>
  <a:extraClrSchemeLst>
    <a:extraClrScheme>
      <a:clrScheme name="Óceán 1">
        <a:dk1>
          <a:srgbClr val="010199"/>
        </a:dk1>
        <a:lt1>
          <a:srgbClr val="FFFFFF"/>
        </a:lt1>
        <a:dk2>
          <a:srgbClr val="000099"/>
        </a:dk2>
        <a:lt2>
          <a:srgbClr val="FFFFFF"/>
        </a:lt2>
        <a:accent1>
          <a:srgbClr val="33CCCC"/>
        </a:accent1>
        <a:accent2>
          <a:srgbClr val="00C600"/>
        </a:accent2>
        <a:accent3>
          <a:srgbClr val="AAAACA"/>
        </a:accent3>
        <a:accent4>
          <a:srgbClr val="DADADA"/>
        </a:accent4>
        <a:accent5>
          <a:srgbClr val="ADE2E2"/>
        </a:accent5>
        <a:accent6>
          <a:srgbClr val="00B300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Óceán 2">
        <a:dk1>
          <a:srgbClr val="000066"/>
        </a:dk1>
        <a:lt1>
          <a:srgbClr val="FFFFFF"/>
        </a:lt1>
        <a:dk2>
          <a:srgbClr val="5D93FF"/>
        </a:dk2>
        <a:lt2>
          <a:srgbClr val="FFFFFF"/>
        </a:lt2>
        <a:accent1>
          <a:srgbClr val="6666FF"/>
        </a:accent1>
        <a:accent2>
          <a:srgbClr val="9999FF"/>
        </a:accent2>
        <a:accent3>
          <a:srgbClr val="B6C8FF"/>
        </a:accent3>
        <a:accent4>
          <a:srgbClr val="DADADA"/>
        </a:accent4>
        <a:accent5>
          <a:srgbClr val="B8B8FF"/>
        </a:accent5>
        <a:accent6>
          <a:srgbClr val="8A8AE7"/>
        </a:accent6>
        <a:hlink>
          <a:srgbClr val="FF33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Óceán 3">
        <a:dk1>
          <a:srgbClr val="000000"/>
        </a:dk1>
        <a:lt1>
          <a:srgbClr val="FFFFFF"/>
        </a:lt1>
        <a:dk2>
          <a:srgbClr val="572E88"/>
        </a:dk2>
        <a:lt2>
          <a:srgbClr val="FFFFFF"/>
        </a:lt2>
        <a:accent1>
          <a:srgbClr val="FF6600"/>
        </a:accent1>
        <a:accent2>
          <a:srgbClr val="FFCC00"/>
        </a:accent2>
        <a:accent3>
          <a:srgbClr val="B4ADC3"/>
        </a:accent3>
        <a:accent4>
          <a:srgbClr val="DADADA"/>
        </a:accent4>
        <a:accent5>
          <a:srgbClr val="FFB8AA"/>
        </a:accent5>
        <a:accent6>
          <a:srgbClr val="E7B900"/>
        </a:accent6>
        <a:hlink>
          <a:srgbClr val="33CCCC"/>
        </a:hlink>
        <a:folHlink>
          <a:srgbClr val="36CC6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Óceán 4">
        <a:dk1>
          <a:srgbClr val="003366"/>
        </a:dk1>
        <a:lt1>
          <a:srgbClr val="FFFFFF"/>
        </a:lt1>
        <a:dk2>
          <a:srgbClr val="666699"/>
        </a:dk2>
        <a:lt2>
          <a:srgbClr val="FFFFFF"/>
        </a:lt2>
        <a:accent1>
          <a:srgbClr val="9966FF"/>
        </a:accent1>
        <a:accent2>
          <a:srgbClr val="00CC66"/>
        </a:accent2>
        <a:accent3>
          <a:srgbClr val="B8B8CA"/>
        </a:accent3>
        <a:accent4>
          <a:srgbClr val="DADADA"/>
        </a:accent4>
        <a:accent5>
          <a:srgbClr val="CAB8FF"/>
        </a:accent5>
        <a:accent6>
          <a:srgbClr val="00B95C"/>
        </a:accent6>
        <a:hlink>
          <a:srgbClr val="65C8FF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Óceán 5">
        <a:dk1>
          <a:srgbClr val="000000"/>
        </a:dk1>
        <a:lt1>
          <a:srgbClr val="FFFFFF"/>
        </a:lt1>
        <a:dk2>
          <a:srgbClr val="336600"/>
        </a:dk2>
        <a:lt2>
          <a:srgbClr val="FFFFFF"/>
        </a:lt2>
        <a:accent1>
          <a:srgbClr val="B7C533"/>
        </a:accent1>
        <a:accent2>
          <a:srgbClr val="CCCCFF"/>
        </a:accent2>
        <a:accent3>
          <a:srgbClr val="ADB8AA"/>
        </a:accent3>
        <a:accent4>
          <a:srgbClr val="DADADA"/>
        </a:accent4>
        <a:accent5>
          <a:srgbClr val="D8DFAD"/>
        </a:accent5>
        <a:accent6>
          <a:srgbClr val="B9B9E7"/>
        </a:accent6>
        <a:hlink>
          <a:srgbClr val="FFFFC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Óceán 6">
        <a:dk1>
          <a:srgbClr val="000000"/>
        </a:dk1>
        <a:lt1>
          <a:srgbClr val="FFFFFF"/>
        </a:lt1>
        <a:dk2>
          <a:srgbClr val="006B80"/>
        </a:dk2>
        <a:lt2>
          <a:srgbClr val="C1CB75"/>
        </a:lt2>
        <a:accent1>
          <a:srgbClr val="6F8406"/>
        </a:accent1>
        <a:accent2>
          <a:srgbClr val="D9E288"/>
        </a:accent2>
        <a:accent3>
          <a:srgbClr val="AABAC0"/>
        </a:accent3>
        <a:accent4>
          <a:srgbClr val="DADADA"/>
        </a:accent4>
        <a:accent5>
          <a:srgbClr val="BBC2AA"/>
        </a:accent5>
        <a:accent6>
          <a:srgbClr val="C4CD7B"/>
        </a:accent6>
        <a:hlink>
          <a:srgbClr val="00CC00"/>
        </a:hlink>
        <a:folHlink>
          <a:srgbClr val="C0FF7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Óceán 7">
        <a:dk1>
          <a:srgbClr val="5F5F5F"/>
        </a:dk1>
        <a:lt1>
          <a:srgbClr val="FFFFFF"/>
        </a:lt1>
        <a:dk2>
          <a:srgbClr val="FF6600"/>
        </a:dk2>
        <a:lt2>
          <a:srgbClr val="FFFFFF"/>
        </a:lt2>
        <a:accent1>
          <a:srgbClr val="CC6600"/>
        </a:accent1>
        <a:accent2>
          <a:srgbClr val="FF6600"/>
        </a:accent2>
        <a:accent3>
          <a:srgbClr val="FFB8AA"/>
        </a:accent3>
        <a:accent4>
          <a:srgbClr val="DADADA"/>
        </a:accent4>
        <a:accent5>
          <a:srgbClr val="E2B8AA"/>
        </a:accent5>
        <a:accent6>
          <a:srgbClr val="E75C00"/>
        </a:accent6>
        <a:hlink>
          <a:srgbClr val="FFFF99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Óceán 8">
        <a:dk1>
          <a:srgbClr val="000000"/>
        </a:dk1>
        <a:lt1>
          <a:srgbClr val="FFFFFF"/>
        </a:lt1>
        <a:dk2>
          <a:srgbClr val="FFBA2F"/>
        </a:dk2>
        <a:lt2>
          <a:srgbClr val="A50021"/>
        </a:lt2>
        <a:accent1>
          <a:srgbClr val="FF6600"/>
        </a:accent1>
        <a:accent2>
          <a:srgbClr val="CC6600"/>
        </a:accent2>
        <a:accent3>
          <a:srgbClr val="FFD9AD"/>
        </a:accent3>
        <a:accent4>
          <a:srgbClr val="DADADA"/>
        </a:accent4>
        <a:accent5>
          <a:srgbClr val="FFB8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Ocean</Template>
  <TotalTime>1531</TotalTime>
  <Words>676</Words>
  <Application>Microsoft Office PowerPoint</Application>
  <PresentationFormat>Diavetítés a képernyőre (4:3 oldalarány)</PresentationFormat>
  <Paragraphs>239</Paragraphs>
  <Slides>34</Slides>
  <Notes>0</Notes>
  <HiddenSlides>0</HiddenSlides>
  <MMClips>0</MMClips>
  <ScaleCrop>false</ScaleCrop>
  <HeadingPairs>
    <vt:vector size="6" baseType="variant">
      <vt:variant>
        <vt:lpstr>Téma</vt:lpstr>
      </vt:variant>
      <vt:variant>
        <vt:i4>1</vt:i4>
      </vt:variant>
      <vt:variant>
        <vt:lpstr>Beágyazott OLE kiszolgálók</vt:lpstr>
      </vt:variant>
      <vt:variant>
        <vt:i4>1</vt:i4>
      </vt:variant>
      <vt:variant>
        <vt:lpstr>Diacímek</vt:lpstr>
      </vt:variant>
      <vt:variant>
        <vt:i4>34</vt:i4>
      </vt:variant>
    </vt:vector>
  </HeadingPairs>
  <TitlesOfParts>
    <vt:vector size="36" baseType="lpstr">
      <vt:lpstr>Óceán</vt:lpstr>
      <vt:lpstr>Worksheet</vt:lpstr>
      <vt:lpstr>Tisztelt Parlamenti Vizsgálóbizottság</vt:lpstr>
      <vt:lpstr>A cukorrépa termesztés Magyarországon</vt:lpstr>
      <vt:lpstr>3. dia</vt:lpstr>
      <vt:lpstr>4. dia</vt:lpstr>
      <vt:lpstr>Cukorrépa termelés Magyarországon</vt:lpstr>
      <vt:lpstr>6. dia</vt:lpstr>
      <vt:lpstr>Cukor gyártók Magyarországon</vt:lpstr>
      <vt:lpstr>Cukorrépa termelői érdekképviselet Magyarországon</vt:lpstr>
      <vt:lpstr>Cukorrépa termelői érdekképviselet Magyarországon</vt:lpstr>
      <vt:lpstr>EU tagság - Cukor reform</vt:lpstr>
      <vt:lpstr>EU tagság - Cukor reform</vt:lpstr>
      <vt:lpstr>Vetésterület</vt:lpstr>
      <vt:lpstr>Cukorrépa vetésterülete 1994-2010</vt:lpstr>
      <vt:lpstr>Cukorrépa termelők megoszlása termő terület nagysága szerint 2010-ben</vt:lpstr>
      <vt:lpstr>Cukorrépa termelők megoszlása termő terület nagysága szerint 2010-ben</vt:lpstr>
      <vt:lpstr>Termesztett cukorrépa mennyisége</vt:lpstr>
      <vt:lpstr>Cukorrépa területe és  a  z.cukor termés mennyisége</vt:lpstr>
      <vt:lpstr>Cukorrépa vetésterület és termésátlag</vt:lpstr>
      <vt:lpstr>Cukorrépa termésátlaga a csapadék tükrében</vt:lpstr>
      <vt:lpstr>Cukor hozam alakulása t/ha 1994-2010</vt:lpstr>
      <vt:lpstr>Cukorhozam alakulása az EU tagállamokban</vt:lpstr>
      <vt:lpstr>Termelők megoszlása cukor hozam szerint 2009-2010</vt:lpstr>
      <vt:lpstr>Termelők megoszlása gazdálkodási forma szerint 2010</vt:lpstr>
      <vt:lpstr> 1 ha cukorrépa jellemző termelési költségei (2010) ÁFA nélkül  Me: HUF</vt:lpstr>
      <vt:lpstr>A kvótarépa átvételi ára EUR/tonna</vt:lpstr>
      <vt:lpstr>A kvótarépa átvételi ára  EUR/tonna</vt:lpstr>
      <vt:lpstr>Összegzés - Hogyan tovább?</vt:lpstr>
      <vt:lpstr>Összegzés - Hogyan tovább?</vt:lpstr>
      <vt:lpstr>Összegzés - Hogyan tovább?</vt:lpstr>
      <vt:lpstr>Összegzés - Hogyan tovább?</vt:lpstr>
      <vt:lpstr>Összegzés - Hogyan tovább?</vt:lpstr>
      <vt:lpstr>Új természetes édesítőszer:</vt:lpstr>
      <vt:lpstr>Új természetes édesítőszer:</vt:lpstr>
      <vt:lpstr>KÖSZÖNÖM A FIGYELMET</vt:lpstr>
    </vt:vector>
  </TitlesOfParts>
  <Company>CTOSZ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NEMZETI DIVERZIFIKÁCIÓS PROGRAM</dc:title>
  <dc:creator>Kelemen István</dc:creator>
  <cp:lastModifiedBy>Kelemen István</cp:lastModifiedBy>
  <cp:revision>225</cp:revision>
  <dcterms:created xsi:type="dcterms:W3CDTF">2008-10-02T08:50:29Z</dcterms:created>
  <dcterms:modified xsi:type="dcterms:W3CDTF">2011-08-05T13:50:05Z</dcterms:modified>
</cp:coreProperties>
</file>