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4" r:id="rId2"/>
    <p:sldId id="509" r:id="rId3"/>
    <p:sldId id="519" r:id="rId4"/>
    <p:sldId id="524" r:id="rId5"/>
    <p:sldId id="513" r:id="rId6"/>
    <p:sldId id="527" r:id="rId7"/>
    <p:sldId id="521" r:id="rId8"/>
    <p:sldId id="526" r:id="rId9"/>
    <p:sldId id="531" r:id="rId10"/>
    <p:sldId id="530" r:id="rId11"/>
    <p:sldId id="532" r:id="rId12"/>
    <p:sldId id="533" r:id="rId13"/>
    <p:sldId id="534" r:id="rId14"/>
    <p:sldId id="53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4" orient="horz" pos="1457" userDrawn="1">
          <p15:clr>
            <a:srgbClr val="A4A3A4"/>
          </p15:clr>
        </p15:guide>
        <p15:guide id="30" pos="4861" userDrawn="1">
          <p15:clr>
            <a:srgbClr val="A4A3A4"/>
          </p15:clr>
        </p15:guide>
        <p15:guide id="32" orient="horz" pos="2341" userDrawn="1">
          <p15:clr>
            <a:srgbClr val="A4A3A4"/>
          </p15:clr>
        </p15:guide>
        <p15:guide id="35" orient="horz" pos="4042" userDrawn="1">
          <p15:clr>
            <a:srgbClr val="A4A3A4"/>
          </p15:clr>
        </p15:guide>
        <p15:guide id="36" orient="horz" pos="3748" userDrawn="1">
          <p15:clr>
            <a:srgbClr val="A4A3A4"/>
          </p15:clr>
        </p15:guide>
        <p15:guide id="37" pos="2116" userDrawn="1">
          <p15:clr>
            <a:srgbClr val="A4A3A4"/>
          </p15:clr>
        </p15:guide>
        <p15:guide id="38" pos="1345" userDrawn="1">
          <p15:clr>
            <a:srgbClr val="A4A3A4"/>
          </p15:clr>
        </p15:guide>
        <p15:guide id="39" orient="horz" pos="2750" userDrawn="1">
          <p15:clr>
            <a:srgbClr val="A4A3A4"/>
          </p15:clr>
        </p15:guide>
        <p15:guide id="40" orient="horz" pos="2704" userDrawn="1">
          <p15:clr>
            <a:srgbClr val="A4A3A4"/>
          </p15:clr>
        </p15:guide>
        <p15:guide id="41" orient="horz" pos="1416" userDrawn="1">
          <p15:clr>
            <a:srgbClr val="A4A3A4"/>
          </p15:clr>
        </p15:guide>
        <p15:guide id="42" pos="5044" userDrawn="1">
          <p15:clr>
            <a:srgbClr val="A4A3A4"/>
          </p15:clr>
        </p15:guide>
        <p15:guide id="43" pos="324" userDrawn="1">
          <p15:clr>
            <a:srgbClr val="A4A3A4"/>
          </p15:clr>
        </p15:guide>
        <p15:guide id="44" pos="7359" userDrawn="1">
          <p15:clr>
            <a:srgbClr val="A4A3A4"/>
          </p15:clr>
        </p15:guide>
        <p15:guide id="45" pos="50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F6B511"/>
    <a:srgbClr val="86AFC6"/>
    <a:srgbClr val="E96D83"/>
    <a:srgbClr val="A8DCB7"/>
    <a:srgbClr val="FAD370"/>
    <a:srgbClr val="B2B2B2"/>
    <a:srgbClr val="6EC487"/>
    <a:srgbClr val="4699CB"/>
    <a:srgbClr val="37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8579" autoAdjust="0"/>
  </p:normalViewPr>
  <p:slideViewPr>
    <p:cSldViewPr snapToGrid="0" showGuides="1">
      <p:cViewPr varScale="1">
        <p:scale>
          <a:sx n="100" d="100"/>
          <a:sy n="100" d="100"/>
        </p:scale>
        <p:origin x="102" y="72"/>
      </p:cViewPr>
      <p:guideLst>
        <p:guide orient="horz" pos="1457"/>
        <p:guide pos="4861"/>
        <p:guide orient="horz" pos="2341"/>
        <p:guide orient="horz" pos="4042"/>
        <p:guide orient="horz" pos="3748"/>
        <p:guide pos="2116"/>
        <p:guide pos="1345"/>
        <p:guide orient="horz" pos="2750"/>
        <p:guide orient="horz" pos="2704"/>
        <p:guide orient="horz" pos="1416"/>
        <p:guide pos="5044"/>
        <p:guide pos="324"/>
        <p:guide pos="7359"/>
        <p:guide pos="5007"/>
      </p:guideLst>
    </p:cSldViewPr>
  </p:slideViewPr>
  <p:outlineViewPr>
    <p:cViewPr>
      <p:scale>
        <a:sx n="33" d="100"/>
        <a:sy n="33" d="100"/>
      </p:scale>
      <p:origin x="0" y="-195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-339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EF102-6B58-4475-93A2-46035932CE2D}" type="datetimeFigureOut">
              <a:rPr lang="de-AT" smtClean="0"/>
              <a:pPr/>
              <a:t>31.07.2019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A1DA0-2AC9-469E-A847-1E7EABD90E8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6301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AAF5F-2D87-4414-8A0D-DB843C732951}" type="datetimeFigureOut">
              <a:rPr lang="de-AT" smtClean="0"/>
              <a:pPr/>
              <a:t>31.07.2019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39CE-60A7-40B8-B3DB-AC86B1EB506D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6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783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901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302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9721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7883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1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579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88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6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68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247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740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4281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39CE-60A7-40B8-B3DB-AC86B1EB506D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801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" y="5457524"/>
            <a:ext cx="12191999" cy="1405464"/>
          </a:xfrm>
          <a:solidFill>
            <a:schemeClr val="bg1"/>
          </a:solidFill>
        </p:spPr>
        <p:txBody>
          <a:bodyPr lIns="522000" tIns="270000" anchor="t"/>
          <a:lstStyle>
            <a:lvl1pPr marL="0" indent="0" algn="l">
              <a:defRPr lang="de-AT" sz="2400" i="0" kern="1200" cap="none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5457524"/>
          </a:xfrm>
          <a:custGeom>
            <a:avLst/>
            <a:gdLst>
              <a:gd name="connsiteX0" fmla="*/ 0 w 12192000"/>
              <a:gd name="connsiteY0" fmla="*/ 0 h 5457524"/>
              <a:gd name="connsiteX1" fmla="*/ 12192000 w 12192000"/>
              <a:gd name="connsiteY1" fmla="*/ 0 h 5457524"/>
              <a:gd name="connsiteX2" fmla="*/ 12192000 w 12192000"/>
              <a:gd name="connsiteY2" fmla="*/ 5457524 h 5457524"/>
              <a:gd name="connsiteX3" fmla="*/ 0 w 12192000"/>
              <a:gd name="connsiteY3" fmla="*/ 5457524 h 5457524"/>
              <a:gd name="connsiteX4" fmla="*/ 0 w 12192000"/>
              <a:gd name="connsiteY4" fmla="*/ 0 h 54575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12192000 w 12192000"/>
              <a:gd name="connsiteY2" fmla="*/ 0 h 5457524"/>
              <a:gd name="connsiteX3" fmla="*/ 12192000 w 12192000"/>
              <a:gd name="connsiteY3" fmla="*/ 5457524 h 5457524"/>
              <a:gd name="connsiteX4" fmla="*/ 0 w 12192000"/>
              <a:gd name="connsiteY4" fmla="*/ 5457524 h 5457524"/>
              <a:gd name="connsiteX5" fmla="*/ 0 w 12192000"/>
              <a:gd name="connsiteY5" fmla="*/ 0 h 5457524"/>
              <a:gd name="connsiteX0" fmla="*/ 0 w 12192000"/>
              <a:gd name="connsiteY0" fmla="*/ 12700 h 5470224"/>
              <a:gd name="connsiteX1" fmla="*/ 495301 w 12192000"/>
              <a:gd name="connsiteY1" fmla="*/ 12700 h 5470224"/>
              <a:gd name="connsiteX2" fmla="*/ 2794001 w 12192000"/>
              <a:gd name="connsiteY2" fmla="*/ 0 h 5470224"/>
              <a:gd name="connsiteX3" fmla="*/ 12192000 w 12192000"/>
              <a:gd name="connsiteY3" fmla="*/ 12700 h 5470224"/>
              <a:gd name="connsiteX4" fmla="*/ 12192000 w 12192000"/>
              <a:gd name="connsiteY4" fmla="*/ 5470224 h 5470224"/>
              <a:gd name="connsiteX5" fmla="*/ 0 w 12192000"/>
              <a:gd name="connsiteY5" fmla="*/ 5470224 h 5470224"/>
              <a:gd name="connsiteX6" fmla="*/ 0 w 12192000"/>
              <a:gd name="connsiteY6" fmla="*/ 12700 h 54702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546101 w 12192000"/>
              <a:gd name="connsiteY2" fmla="*/ 3860800 h 5457524"/>
              <a:gd name="connsiteX3" fmla="*/ 12192000 w 12192000"/>
              <a:gd name="connsiteY3" fmla="*/ 0 h 5457524"/>
              <a:gd name="connsiteX4" fmla="*/ 12192000 w 12192000"/>
              <a:gd name="connsiteY4" fmla="*/ 5457524 h 5457524"/>
              <a:gd name="connsiteX5" fmla="*/ 0 w 12192000"/>
              <a:gd name="connsiteY5" fmla="*/ 5457524 h 5457524"/>
              <a:gd name="connsiteX6" fmla="*/ 0 w 12192000"/>
              <a:gd name="connsiteY6" fmla="*/ 0 h 54575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546101 w 12192000"/>
              <a:gd name="connsiteY2" fmla="*/ 3860800 h 5457524"/>
              <a:gd name="connsiteX3" fmla="*/ 3302001 w 12192000"/>
              <a:gd name="connsiteY3" fmla="*/ 2933700 h 5457524"/>
              <a:gd name="connsiteX4" fmla="*/ 12192000 w 12192000"/>
              <a:gd name="connsiteY4" fmla="*/ 0 h 5457524"/>
              <a:gd name="connsiteX5" fmla="*/ 12192000 w 12192000"/>
              <a:gd name="connsiteY5" fmla="*/ 5457524 h 5457524"/>
              <a:gd name="connsiteX6" fmla="*/ 0 w 12192000"/>
              <a:gd name="connsiteY6" fmla="*/ 5457524 h 5457524"/>
              <a:gd name="connsiteX7" fmla="*/ 0 w 12192000"/>
              <a:gd name="connsiteY7" fmla="*/ 0 h 54575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546101 w 12192000"/>
              <a:gd name="connsiteY2" fmla="*/ 3860800 h 5457524"/>
              <a:gd name="connsiteX3" fmla="*/ 2806701 w 12192000"/>
              <a:gd name="connsiteY3" fmla="*/ 3835400 h 5457524"/>
              <a:gd name="connsiteX4" fmla="*/ 12192000 w 12192000"/>
              <a:gd name="connsiteY4" fmla="*/ 0 h 5457524"/>
              <a:gd name="connsiteX5" fmla="*/ 12192000 w 12192000"/>
              <a:gd name="connsiteY5" fmla="*/ 5457524 h 5457524"/>
              <a:gd name="connsiteX6" fmla="*/ 0 w 12192000"/>
              <a:gd name="connsiteY6" fmla="*/ 5457524 h 5457524"/>
              <a:gd name="connsiteX7" fmla="*/ 0 w 12192000"/>
              <a:gd name="connsiteY7" fmla="*/ 0 h 54575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546101 w 12192000"/>
              <a:gd name="connsiteY2" fmla="*/ 3860800 h 5457524"/>
              <a:gd name="connsiteX3" fmla="*/ 2806701 w 12192000"/>
              <a:gd name="connsiteY3" fmla="*/ 3835400 h 5457524"/>
              <a:gd name="connsiteX4" fmla="*/ 3606801 w 12192000"/>
              <a:gd name="connsiteY4" fmla="*/ 350520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495301 w 12192000"/>
              <a:gd name="connsiteY1" fmla="*/ 0 h 5457524"/>
              <a:gd name="connsiteX2" fmla="*/ 546101 w 12192000"/>
              <a:gd name="connsiteY2" fmla="*/ 3860800 h 5457524"/>
              <a:gd name="connsiteX3" fmla="*/ 2806701 w 12192000"/>
              <a:gd name="connsiteY3" fmla="*/ 383540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14351 w 12192000"/>
              <a:gd name="connsiteY1" fmla="*/ 0 h 5457524"/>
              <a:gd name="connsiteX2" fmla="*/ 546101 w 12192000"/>
              <a:gd name="connsiteY2" fmla="*/ 3860800 h 5457524"/>
              <a:gd name="connsiteX3" fmla="*/ 2806701 w 12192000"/>
              <a:gd name="connsiteY3" fmla="*/ 383540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14351 w 12192000"/>
              <a:gd name="connsiteY1" fmla="*/ 0 h 5457524"/>
              <a:gd name="connsiteX2" fmla="*/ 541338 w 12192000"/>
              <a:gd name="connsiteY2" fmla="*/ 3827462 h 5457524"/>
              <a:gd name="connsiteX3" fmla="*/ 2806701 w 12192000"/>
              <a:gd name="connsiteY3" fmla="*/ 383540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14351 w 12192000"/>
              <a:gd name="connsiteY1" fmla="*/ 0 h 5457524"/>
              <a:gd name="connsiteX2" fmla="*/ 541338 w 12192000"/>
              <a:gd name="connsiteY2" fmla="*/ 3827462 h 5457524"/>
              <a:gd name="connsiteX3" fmla="*/ 2806701 w 12192000"/>
              <a:gd name="connsiteY3" fmla="*/ 3825875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23876 w 12192000"/>
              <a:gd name="connsiteY1" fmla="*/ 0 h 5457524"/>
              <a:gd name="connsiteX2" fmla="*/ 541338 w 12192000"/>
              <a:gd name="connsiteY2" fmla="*/ 3827462 h 5457524"/>
              <a:gd name="connsiteX3" fmla="*/ 2806701 w 12192000"/>
              <a:gd name="connsiteY3" fmla="*/ 3825875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23876 w 12192000"/>
              <a:gd name="connsiteY1" fmla="*/ 0 h 5457524"/>
              <a:gd name="connsiteX2" fmla="*/ 541338 w 12192000"/>
              <a:gd name="connsiteY2" fmla="*/ 3827462 h 5457524"/>
              <a:gd name="connsiteX3" fmla="*/ 2806701 w 12192000"/>
              <a:gd name="connsiteY3" fmla="*/ 3825875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23876 w 12192000"/>
              <a:gd name="connsiteY1" fmla="*/ 0 h 5457524"/>
              <a:gd name="connsiteX2" fmla="*/ 541338 w 12192000"/>
              <a:gd name="connsiteY2" fmla="*/ 3827462 h 5457524"/>
              <a:gd name="connsiteX3" fmla="*/ 2804320 w 12192000"/>
              <a:gd name="connsiteY3" fmla="*/ 381635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23876 w 12192000"/>
              <a:gd name="connsiteY1" fmla="*/ 0 h 5457524"/>
              <a:gd name="connsiteX2" fmla="*/ 538957 w 12192000"/>
              <a:gd name="connsiteY2" fmla="*/ 3815555 h 5457524"/>
              <a:gd name="connsiteX3" fmla="*/ 2804320 w 12192000"/>
              <a:gd name="connsiteY3" fmla="*/ 381635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  <a:gd name="connsiteX0" fmla="*/ 0 w 12192000"/>
              <a:gd name="connsiteY0" fmla="*/ 0 h 5457524"/>
              <a:gd name="connsiteX1" fmla="*/ 531020 w 12192000"/>
              <a:gd name="connsiteY1" fmla="*/ 0 h 5457524"/>
              <a:gd name="connsiteX2" fmla="*/ 538957 w 12192000"/>
              <a:gd name="connsiteY2" fmla="*/ 3815555 h 5457524"/>
              <a:gd name="connsiteX3" fmla="*/ 2804320 w 12192000"/>
              <a:gd name="connsiteY3" fmla="*/ 3816350 h 5457524"/>
              <a:gd name="connsiteX4" fmla="*/ 2806701 w 12192000"/>
              <a:gd name="connsiteY4" fmla="*/ 0 h 5457524"/>
              <a:gd name="connsiteX5" fmla="*/ 12192000 w 12192000"/>
              <a:gd name="connsiteY5" fmla="*/ 0 h 5457524"/>
              <a:gd name="connsiteX6" fmla="*/ 12192000 w 12192000"/>
              <a:gd name="connsiteY6" fmla="*/ 5457524 h 5457524"/>
              <a:gd name="connsiteX7" fmla="*/ 0 w 12192000"/>
              <a:gd name="connsiteY7" fmla="*/ 5457524 h 5457524"/>
              <a:gd name="connsiteX8" fmla="*/ 0 w 12192000"/>
              <a:gd name="connsiteY8" fmla="*/ 0 h 545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457524">
                <a:moveTo>
                  <a:pt x="0" y="0"/>
                </a:moveTo>
                <a:lnTo>
                  <a:pt x="531020" y="0"/>
                </a:lnTo>
                <a:cubicBezTo>
                  <a:pt x="536841" y="1275821"/>
                  <a:pt x="533136" y="2539734"/>
                  <a:pt x="538957" y="3815555"/>
                </a:cubicBezTo>
                <a:lnTo>
                  <a:pt x="2804320" y="3816350"/>
                </a:lnTo>
                <a:cubicBezTo>
                  <a:pt x="2805114" y="2544233"/>
                  <a:pt x="2805907" y="1272117"/>
                  <a:pt x="2806701" y="0"/>
                </a:cubicBezTo>
                <a:lnTo>
                  <a:pt x="12192000" y="0"/>
                </a:lnTo>
                <a:lnTo>
                  <a:pt x="12192000" y="5457524"/>
                </a:lnTo>
                <a:lnTo>
                  <a:pt x="0" y="5457524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9" y="-6517"/>
            <a:ext cx="2359356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ima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5939" y="2241548"/>
            <a:ext cx="3671887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259264" y="2241548"/>
            <a:ext cx="3673475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9"/>
          </p:nvPr>
        </p:nvSpPr>
        <p:spPr>
          <a:xfrm>
            <a:off x="8004178" y="2241548"/>
            <a:ext cx="3671887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447219" y="2016496"/>
            <a:ext cx="1809324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190545" y="2016495"/>
            <a:ext cx="1809324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8937954" y="2016494"/>
            <a:ext cx="1809324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61549"/>
            <a:ext cx="3671887" cy="2555127"/>
          </a:xfrm>
        </p:spPr>
        <p:txBody>
          <a:bodyPr lIns="72000" tIns="72000" rIns="72000"/>
          <a:lstStyle>
            <a:lvl1pPr>
              <a:buFont typeface="Arial" pitchFamily="34" charset="0"/>
              <a:buNone/>
              <a:defRPr baseline="0"/>
            </a:lvl1pPr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259265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004178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5902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6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5795" y="2241550"/>
            <a:ext cx="11190268" cy="2352953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Tahoma" panose="020B0604030504040204" pitchFamily="34" charset="0"/>
              <a:buChar char="∙"/>
              <a:defRPr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31" name="Bildplatzhalter 7"/>
          <p:cNvSpPr>
            <a:spLocks noGrp="1"/>
          </p:cNvSpPr>
          <p:nvPr>
            <p:ph type="pic" sz="quarter" idx="19"/>
          </p:nvPr>
        </p:nvSpPr>
        <p:spPr>
          <a:xfrm>
            <a:off x="515939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2" name="Bildplatzhalter 7"/>
          <p:cNvSpPr>
            <a:spLocks noGrp="1"/>
          </p:cNvSpPr>
          <p:nvPr>
            <p:ph type="pic" sz="quarter" idx="20"/>
          </p:nvPr>
        </p:nvSpPr>
        <p:spPr>
          <a:xfrm>
            <a:off x="238796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259988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4" name="Bildplatzhalter 7"/>
          <p:cNvSpPr>
            <a:spLocks noGrp="1"/>
          </p:cNvSpPr>
          <p:nvPr>
            <p:ph type="pic" sz="quarter" idx="22"/>
          </p:nvPr>
        </p:nvSpPr>
        <p:spPr>
          <a:xfrm>
            <a:off x="613201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5" name="Bildplatzhalter 7"/>
          <p:cNvSpPr>
            <a:spLocks noGrp="1"/>
          </p:cNvSpPr>
          <p:nvPr>
            <p:ph type="pic" sz="quarter" idx="23"/>
          </p:nvPr>
        </p:nvSpPr>
        <p:spPr>
          <a:xfrm>
            <a:off x="8004039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6" name="Bildplatzhalter 7"/>
          <p:cNvSpPr>
            <a:spLocks noGrp="1"/>
          </p:cNvSpPr>
          <p:nvPr>
            <p:ph type="pic" sz="quarter" idx="24"/>
          </p:nvPr>
        </p:nvSpPr>
        <p:spPr>
          <a:xfrm>
            <a:off x="987606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37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601720" y="4671614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093997" y="4696107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40" name="Textplatzhalt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279636" y="4680081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402564" y="4680081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231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2238172"/>
            <a:ext cx="11138504" cy="4170190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sz="2000"/>
            </a:lvl1pPr>
            <a:lvl2pPr marL="647693" indent="-342900">
              <a:buFont typeface="Wingdings" panose="05000000000000000000" pitchFamily="2" charset="2"/>
              <a:buChar char="§"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05" indent="-228594">
              <a:defRPr sz="1800"/>
            </a:lvl3pPr>
            <a:lvl4pPr marL="1073124" indent="-228594">
              <a:defRPr sz="1600"/>
            </a:lvl4pPr>
            <a:lvl5pPr marL="1349341" indent="-228594">
              <a:buClr>
                <a:schemeClr val="accent1"/>
              </a:buClr>
              <a:buSzPct val="85000"/>
              <a:defRPr sz="1400"/>
            </a:lvl5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  <p:cxnSp>
        <p:nvCxnSpPr>
          <p:cNvPr id="6" name="Gerader Verbinder 10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58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15937" y="2239589"/>
            <a:ext cx="11121275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04792" indent="0"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  <p:cxnSp>
        <p:nvCxnSpPr>
          <p:cNvPr id="7" name="Gerader Verbinder 10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8" y="826547"/>
            <a:ext cx="9217025" cy="4937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4177" y="2241550"/>
            <a:ext cx="3671889" cy="41751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10"/>
          </p:nvPr>
        </p:nvSpPr>
        <p:spPr>
          <a:xfrm>
            <a:off x="515939" y="2235509"/>
            <a:ext cx="7416800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474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8" y="826547"/>
            <a:ext cx="9217025" cy="4937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004175" y="2241551"/>
            <a:ext cx="3662363" cy="41751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5795" y="2241550"/>
            <a:ext cx="7446944" cy="4175124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Tahoma" panose="020B0604030504040204" pitchFamily="34" charset="0"/>
              <a:buChar char="∙"/>
              <a:defRPr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091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tex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003540" y="-8471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7" y="826547"/>
            <a:ext cx="6436043" cy="515987"/>
          </a:xfrm>
        </p:spPr>
        <p:txBody>
          <a:bodyPr rIns="72000"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003540" y="4321304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75780"/>
            <a:ext cx="7416799" cy="36408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881185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l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8"/>
          </p:nvPr>
        </p:nvSpPr>
        <p:spPr>
          <a:xfrm>
            <a:off x="8003540" y="2161833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59040" y="521775"/>
            <a:ext cx="5545137" cy="290513"/>
          </a:xfrm>
        </p:spPr>
        <p:txBody>
          <a:bodyPr lIns="0" rIns="7200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194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3 images with ima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5939" y="2241548"/>
            <a:ext cx="3671887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3861549"/>
            <a:ext cx="3671887" cy="2555127"/>
          </a:xfrm>
        </p:spPr>
        <p:txBody>
          <a:bodyPr lIns="72000" tIns="72000" rIns="72000"/>
          <a:lstStyle>
            <a:lvl1pPr>
              <a:defRPr baseline="0"/>
            </a:lvl1pPr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259264" y="2241548"/>
            <a:ext cx="3673475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9"/>
          </p:nvPr>
        </p:nvSpPr>
        <p:spPr>
          <a:xfrm>
            <a:off x="8004178" y="2241548"/>
            <a:ext cx="3671887" cy="16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259265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8004178" y="3861549"/>
            <a:ext cx="3671887" cy="2555127"/>
          </a:xfrm>
        </p:spPr>
        <p:txBody>
          <a:bodyPr lIns="72000" tIns="72000" rIns="72000"/>
          <a:lstStyle>
            <a:lvl2pPr marL="363530" indent="-228594">
              <a:defRPr/>
            </a:lvl2pPr>
            <a:lvl3pPr marL="623872" indent="-228594" defTabSz="811193">
              <a:defRPr/>
            </a:lvl3pPr>
            <a:lvl4pPr marL="893740" indent="-228594">
              <a:defRPr/>
            </a:lvl4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2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612361" y="2016496"/>
            <a:ext cx="1479040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Bildtitel</a:t>
            </a:r>
            <a:endParaRPr lang="de-AT" dirty="0"/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355687" y="2016495"/>
            <a:ext cx="1479040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Bildtitel</a:t>
            </a:r>
            <a:endParaRPr lang="de-AT" dirty="0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29" hasCustomPrompt="1"/>
          </p:nvPr>
        </p:nvSpPr>
        <p:spPr>
          <a:xfrm>
            <a:off x="9103096" y="2016494"/>
            <a:ext cx="1479040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Bildtitel</a:t>
            </a:r>
            <a:endParaRPr lang="de-AT" dirty="0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Zusatztitel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717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9"/>
          </p:nvPr>
        </p:nvSpPr>
        <p:spPr>
          <a:xfrm>
            <a:off x="517525" y="2241550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0"/>
          </p:nvPr>
        </p:nvSpPr>
        <p:spPr>
          <a:xfrm>
            <a:off x="517108" y="4366579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1"/>
          </p:nvPr>
        </p:nvSpPr>
        <p:spPr>
          <a:xfrm>
            <a:off x="4252220" y="2241550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22"/>
          </p:nvPr>
        </p:nvSpPr>
        <p:spPr>
          <a:xfrm>
            <a:off x="4251803" y="4366579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/>
          </p:nvPr>
        </p:nvSpPr>
        <p:spPr>
          <a:xfrm>
            <a:off x="7986498" y="2241550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5" name="Bildplatzhalter 3"/>
          <p:cNvSpPr>
            <a:spLocks noGrp="1"/>
          </p:cNvSpPr>
          <p:nvPr>
            <p:ph type="pic" sz="quarter" idx="24"/>
          </p:nvPr>
        </p:nvSpPr>
        <p:spPr>
          <a:xfrm>
            <a:off x="7986081" y="4366579"/>
            <a:ext cx="3671888" cy="205263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AT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466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TITLE: content &amp; 6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9"/>
          </p:nvPr>
        </p:nvSpPr>
        <p:spPr>
          <a:xfrm>
            <a:off x="515939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0"/>
          </p:nvPr>
        </p:nvSpPr>
        <p:spPr>
          <a:xfrm>
            <a:off x="238796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259988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22"/>
          </p:nvPr>
        </p:nvSpPr>
        <p:spPr>
          <a:xfrm>
            <a:off x="613201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3"/>
          </p:nvPr>
        </p:nvSpPr>
        <p:spPr>
          <a:xfrm>
            <a:off x="8004039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24"/>
          </p:nvPr>
        </p:nvSpPr>
        <p:spPr>
          <a:xfrm>
            <a:off x="9876063" y="4889499"/>
            <a:ext cx="1800000" cy="1527175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cxnSp>
        <p:nvCxnSpPr>
          <p:cNvPr id="13" name="Gerader Verbinder 12"/>
          <p:cNvCxnSpPr/>
          <p:nvPr userDrawn="1"/>
        </p:nvCxnSpPr>
        <p:spPr>
          <a:xfrm>
            <a:off x="2459039" y="828675"/>
            <a:ext cx="828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459040" y="521775"/>
            <a:ext cx="9217025" cy="290513"/>
          </a:xfrm>
        </p:spPr>
        <p:txBody>
          <a:bodyPr lIns="0"/>
          <a:lstStyle>
            <a:lvl1pPr marL="0" indent="0">
              <a:buNone/>
              <a:defRPr lang="de-AT" sz="1600" i="1" kern="1200" cap="all" spc="1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Additional title</a:t>
            </a:r>
            <a:endParaRPr lang="de-AT" dirty="0"/>
          </a:p>
        </p:txBody>
      </p:sp>
      <p:sp>
        <p:nvSpPr>
          <p:cNvPr id="30" name="Textplatzhalter 8"/>
          <p:cNvSpPr>
            <a:spLocks noGrp="1"/>
          </p:cNvSpPr>
          <p:nvPr>
            <p:ph type="body" sz="quarter" idx="27" hasCustomPrompt="1"/>
          </p:nvPr>
        </p:nvSpPr>
        <p:spPr>
          <a:xfrm>
            <a:off x="1601720" y="4671614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85795" y="2241550"/>
            <a:ext cx="11190268" cy="2352953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 typeface="Tahoma" panose="020B0604030504040204" pitchFamily="34" charset="0"/>
              <a:buChar char="∙"/>
              <a:defRPr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31" hasCustomPrompt="1"/>
          </p:nvPr>
        </p:nvSpPr>
        <p:spPr>
          <a:xfrm>
            <a:off x="4407611" y="4692146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23" name="Textplatzhalter 8"/>
          <p:cNvSpPr>
            <a:spLocks noGrp="1"/>
          </p:cNvSpPr>
          <p:nvPr>
            <p:ph type="body" sz="quarter" idx="32" hasCustomPrompt="1"/>
          </p:nvPr>
        </p:nvSpPr>
        <p:spPr>
          <a:xfrm>
            <a:off x="7219222" y="4672968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0014257" y="4669437"/>
            <a:ext cx="1504753" cy="3947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18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66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r seg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17379" y="3063533"/>
            <a:ext cx="4052031" cy="281630"/>
          </a:xfrm>
        </p:spPr>
        <p:txBody>
          <a:bodyPr lIns="0" anchor="b">
            <a:noAutofit/>
          </a:bodyPr>
          <a:lstStyle>
            <a:lvl1pPr marL="0" indent="0">
              <a:buNone/>
              <a:defRPr lang="de-DE" sz="1800" i="1" kern="1200" cap="all" spc="105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921275" y="3355076"/>
            <a:ext cx="9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4254759" y="3"/>
            <a:ext cx="7937243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931124" y="3355076"/>
            <a:ext cx="10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06989" y="3384894"/>
            <a:ext cx="7798472" cy="524635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>
              <a:defRPr sz="10000" spc="3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8" name="Rechteck 7"/>
          <p:cNvSpPr/>
          <p:nvPr userDrawn="1"/>
        </p:nvSpPr>
        <p:spPr>
          <a:xfrm>
            <a:off x="496890" y="6490755"/>
            <a:ext cx="3915455" cy="35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9" name="Rechteck 8"/>
          <p:cNvSpPr/>
          <p:nvPr userDrawn="1"/>
        </p:nvSpPr>
        <p:spPr>
          <a:xfrm>
            <a:off x="8170214" y="6490755"/>
            <a:ext cx="3915455" cy="351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3731861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13360" y="6470438"/>
            <a:ext cx="1131100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11177" y="3355076"/>
            <a:ext cx="10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4259265" y="0"/>
            <a:ext cx="7932737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6889" y="3386052"/>
            <a:ext cx="6063399" cy="718079"/>
          </a:xfrm>
        </p:spPr>
        <p:txBody>
          <a:bodyPr tIns="0" rIns="0" anchor="b">
            <a:no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07280" y="3063533"/>
            <a:ext cx="3680547" cy="281630"/>
          </a:xfrm>
        </p:spPr>
        <p:txBody>
          <a:bodyPr lIns="0">
            <a:noAutofit/>
          </a:bodyPr>
          <a:lstStyle>
            <a:lvl1pPr marL="0" indent="0">
              <a:buNone/>
              <a:defRPr lang="de-DE" sz="1400" i="1" kern="1200" cap="all" spc="14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496890" y="6490755"/>
            <a:ext cx="3915455" cy="35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8" name="Rechteck 7"/>
          <p:cNvSpPr/>
          <p:nvPr userDrawn="1"/>
        </p:nvSpPr>
        <p:spPr>
          <a:xfrm>
            <a:off x="7951258" y="6489051"/>
            <a:ext cx="3915455" cy="35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</p:spTree>
    <p:extLst>
      <p:ext uri="{BB962C8B-B14F-4D97-AF65-F5344CB8AC3E}">
        <p14:creationId xmlns:p14="http://schemas.microsoft.com/office/powerpoint/2010/main" val="23733405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683" userDrawn="1">
          <p15:clr>
            <a:srgbClr val="FBAE40"/>
          </p15:clr>
        </p15:guide>
        <p15:guide id="2" pos="26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2238172"/>
            <a:ext cx="11138504" cy="4170190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sz="2000"/>
            </a:lvl1pPr>
            <a:lvl2pPr marL="533387" indent="-228594">
              <a:buFont typeface="Wingdings" panose="05000000000000000000" pitchFamily="2" charset="2"/>
              <a:buChar char="§"/>
              <a:defRPr sz="2000"/>
            </a:lvl2pPr>
            <a:lvl3pPr marL="809605" indent="-228594">
              <a:buFont typeface="Wingdings" panose="05000000000000000000" pitchFamily="2" charset="2"/>
              <a:buChar char="§"/>
              <a:defRPr sz="1800"/>
            </a:lvl3pPr>
            <a:lvl4pPr marL="1073124" indent="-228594">
              <a:buFont typeface="Wingdings" panose="05000000000000000000" pitchFamily="2" charset="2"/>
              <a:buChar char="§"/>
              <a:defRPr sz="1600"/>
            </a:lvl4pPr>
            <a:lvl5pPr marL="1349341" indent="-228594"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2448878" y="826547"/>
            <a:ext cx="9217025" cy="4937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58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515937" y="2239589"/>
            <a:ext cx="11121275" cy="41770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338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6761" indent="-285750"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30280" indent="-285750"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06497" indent="-285750">
              <a:buFont typeface="Wingdings" panose="05000000000000000000" pitchFamily="2" charset="2"/>
              <a:buChar char="§"/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5" name="Gerader Verbinder 6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8" y="826547"/>
            <a:ext cx="9217025" cy="4937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004177" y="2241550"/>
            <a:ext cx="3671889" cy="4175124"/>
          </a:xfrm>
        </p:spPr>
        <p:txBody>
          <a:bodyPr/>
          <a:lstStyle>
            <a:lvl1pPr>
              <a:buClr>
                <a:schemeClr val="accent1"/>
              </a:buClr>
              <a:buSzPct val="85000"/>
              <a:buFont typeface="Arial" pitchFamily="34" charset="0"/>
              <a:buNone/>
              <a:defRPr baseline="0"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3"/>
          <p:cNvSpPr>
            <a:spLocks noGrp="1"/>
          </p:cNvSpPr>
          <p:nvPr>
            <p:ph sz="quarter" idx="10"/>
          </p:nvPr>
        </p:nvSpPr>
        <p:spPr>
          <a:xfrm>
            <a:off x="515939" y="2235509"/>
            <a:ext cx="7416800" cy="4177087"/>
          </a:xfrm>
        </p:spPr>
        <p:txBody>
          <a:bodyPr/>
          <a:lstStyle>
            <a:lvl1pPr marL="182558" indent="-182558">
              <a:buFont typeface="Arial" pitchFamily="34" charset="0"/>
              <a:buNone/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147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8" y="826547"/>
            <a:ext cx="9217025" cy="49376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004175" y="2241551"/>
            <a:ext cx="3662363" cy="41751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241550"/>
            <a:ext cx="7416800" cy="41751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7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515939" y="2241550"/>
            <a:ext cx="3671887" cy="417512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259264" y="2241550"/>
            <a:ext cx="3673475" cy="417512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8004178" y="2241551"/>
            <a:ext cx="3671887" cy="41751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91342" y="2016498"/>
            <a:ext cx="1809324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936254" y="2016497"/>
            <a:ext cx="1809324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446434" y="2016498"/>
            <a:ext cx="1809323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ctr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Image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01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003540" y="-8471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2448877" y="826547"/>
            <a:ext cx="5555299" cy="493766"/>
          </a:xfrm>
        </p:spPr>
        <p:txBody>
          <a:bodyPr rIns="72000"/>
          <a:lstStyle>
            <a:lvl1pPr>
              <a:defRPr/>
            </a:lvl1pPr>
          </a:lstStyle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003540" y="4321304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9" y="2775780"/>
            <a:ext cx="7416800" cy="364089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515939" y="6491608"/>
            <a:ext cx="11160125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9" y="2241551"/>
            <a:ext cx="881185" cy="450105"/>
          </a:xfrm>
          <a:solidFill>
            <a:schemeClr val="accent1"/>
          </a:solidFill>
        </p:spPr>
        <p:txBody>
          <a:bodyPr wrap="none" lIns="36000" tIns="72000" rIns="108000" bIns="72000" anchor="ctr">
            <a:spAutoFit/>
          </a:bodyPr>
          <a:lstStyle>
            <a:lvl1pPr algn="l">
              <a:buNone/>
              <a:defRPr sz="22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Title</a:t>
            </a:r>
            <a:endParaRPr lang="de-AT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8"/>
          </p:nvPr>
        </p:nvSpPr>
        <p:spPr>
          <a:xfrm>
            <a:off x="8003540" y="2161833"/>
            <a:ext cx="3662363" cy="20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77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 txBox="1">
            <a:spLocks/>
          </p:cNvSpPr>
          <p:nvPr/>
        </p:nvSpPr>
        <p:spPr>
          <a:xfrm>
            <a:off x="515939" y="6500255"/>
            <a:ext cx="7416800" cy="34783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smtClean="0"/>
              <a:t>Management</a:t>
            </a:r>
            <a:r>
              <a:rPr lang="de-AT" baseline="0" dirty="0" smtClean="0"/>
              <a:t> Booklet – Sugar SK, February – P12/2016</a:t>
            </a:r>
            <a:endParaRPr lang="de-AT" dirty="0"/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9037322" y="6500255"/>
            <a:ext cx="2638743" cy="34783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9FA2EC-0AC6-400F-972E-B54D77AAA308}" type="slidenum">
              <a:rPr lang="de-AT" sz="1100" smtClean="0">
                <a:solidFill>
                  <a:schemeClr val="tx2"/>
                </a:solidFill>
              </a:rPr>
              <a:pPr/>
              <a:t>‹#›</a:t>
            </a:fld>
            <a:endParaRPr lang="de-AT" sz="1100" dirty="0">
              <a:solidFill>
                <a:schemeClr val="tx2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48878" y="826547"/>
            <a:ext cx="9217025" cy="493766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/>
          <a:p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939" y="2241552"/>
            <a:ext cx="11160124" cy="417512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 smtClean="0"/>
              <a:t>Change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clicking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>
          <a:xfrm>
            <a:off x="515937" y="1"/>
            <a:ext cx="1619251" cy="1449388"/>
            <a:chOff x="4424356" y="20057"/>
            <a:chExt cx="3409470" cy="3051811"/>
          </a:xfrm>
        </p:grpSpPr>
        <p:sp>
          <p:nvSpPr>
            <p:cNvPr id="8" name="Rechteck 7"/>
            <p:cNvSpPr/>
            <p:nvPr/>
          </p:nvSpPr>
          <p:spPr>
            <a:xfrm>
              <a:off x="4424356" y="20057"/>
              <a:ext cx="3409470" cy="30518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/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845" y="1222432"/>
              <a:ext cx="2432310" cy="141732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8352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4" r:id="rId2"/>
    <p:sldLayoutId id="2147483651" r:id="rId3"/>
    <p:sldLayoutId id="2147483650" r:id="rId4"/>
    <p:sldLayoutId id="2147483706" r:id="rId5"/>
    <p:sldLayoutId id="2147483654" r:id="rId6"/>
    <p:sldLayoutId id="2147483661" r:id="rId7"/>
    <p:sldLayoutId id="2147483663" r:id="rId8"/>
    <p:sldLayoutId id="2147483717" r:id="rId9"/>
    <p:sldLayoutId id="2147483662" r:id="rId10"/>
    <p:sldLayoutId id="2147483666" r:id="rId11"/>
    <p:sldLayoutId id="2147483707" r:id="rId12"/>
    <p:sldLayoutId id="2147483708" r:id="rId13"/>
    <p:sldLayoutId id="2147483675" r:id="rId14"/>
    <p:sldLayoutId id="2147483673" r:id="rId15"/>
    <p:sldLayoutId id="2147483696" r:id="rId16"/>
    <p:sldLayoutId id="2147483677" r:id="rId17"/>
    <p:sldLayoutId id="2147483679" r:id="rId18"/>
    <p:sldLayoutId id="2147483680" r:id="rId1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5000"/>
        <a:buFont typeface="Arial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387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1677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5726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549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5" pos="2639" userDrawn="1">
          <p15:clr>
            <a:srgbClr val="F26B43"/>
          </p15:clr>
        </p15:guide>
        <p15:guide id="6" pos="2683" userDrawn="1">
          <p15:clr>
            <a:srgbClr val="F26B43"/>
          </p15:clr>
        </p15:guide>
        <p15:guide id="7" pos="4997" userDrawn="1">
          <p15:clr>
            <a:srgbClr val="F26B43"/>
          </p15:clr>
        </p15:guide>
        <p15:guide id="8" pos="5043" userDrawn="1">
          <p15:clr>
            <a:srgbClr val="F26B43"/>
          </p15:clr>
        </p15:guide>
        <p15:guide id="10" orient="horz" pos="1412" userDrawn="1">
          <p15:clr>
            <a:srgbClr val="F26B43"/>
          </p15:clr>
        </p15:guide>
        <p15:guide id="11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505050"/>
                </a:solidFill>
              </a:rPr>
              <a:t>Magyar Cukor Zrt. – CTOSZ megbeszélés, 2019. július 30. </a:t>
            </a:r>
            <a:endParaRPr lang="de-AT" dirty="0"/>
          </a:p>
        </p:txBody>
      </p:sp>
      <p:pic>
        <p:nvPicPr>
          <p:cNvPr id="17" name="Bildplatzhalter 1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b="5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94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1760" y="1037482"/>
            <a:ext cx="9217025" cy="493766"/>
          </a:xfrm>
        </p:spPr>
        <p:txBody>
          <a:bodyPr/>
          <a:lstStyle/>
          <a:p>
            <a:r>
              <a:rPr lang="hu-HU" sz="2400" dirty="0" smtClean="0"/>
              <a:t>Az Agrana ajánlata a 2020 – 2021 évekre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468" y="2302525"/>
            <a:ext cx="96948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 éves szerződés 2020-ra és 2021-re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25 €/t minimálár (16%) a cukorártól függetlenül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410 €/t feletti cukorár esetén táblázat szerinti </a:t>
            </a:r>
            <a:r>
              <a:rPr lang="hu-HU" dirty="0" err="1" smtClean="0"/>
              <a:t>árprémium</a:t>
            </a: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 elszámolás, zárókifizetés legkésőbb kampányt követő júniusban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Répafuvarban új költségmegosztási szabályok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Új répaátvételi szabályok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65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1760" y="1037482"/>
            <a:ext cx="9217025" cy="493766"/>
          </a:xfrm>
        </p:spPr>
        <p:txBody>
          <a:bodyPr/>
          <a:lstStyle/>
          <a:p>
            <a:r>
              <a:rPr lang="hu-HU" sz="2400" dirty="0" smtClean="0"/>
              <a:t>A fuvarköltségek megosztásának módja 2020. évtől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1350" y="1883884"/>
            <a:ext cx="9694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Közúti fuvarozás: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Továbbra is MC szervezi a fuvart.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4 €/t „logisztikai térítés jóváírása” távolságtól függetlenül.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Amennyiben a fuvartarifa meghaladja a 4 €/t-t, a többleten MC és termelő 50-50%-</a:t>
            </a:r>
            <a:r>
              <a:rPr lang="hu-HU" dirty="0" err="1" smtClean="0"/>
              <a:t>ban</a:t>
            </a:r>
            <a:r>
              <a:rPr lang="hu-HU" dirty="0" smtClean="0"/>
              <a:t> osztozkodnak. </a:t>
            </a:r>
          </a:p>
          <a:p>
            <a:endParaRPr lang="hu-HU" dirty="0"/>
          </a:p>
          <a:p>
            <a:r>
              <a:rPr lang="hu-HU" b="1" dirty="0" smtClean="0"/>
              <a:t>Vasúti fuvarozás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Továbbra is MC szervezi a vasúti beszállítást, állomásra szállítás és berakodás termelő feladata.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4 €/t vasúti fuvardaíjig teljes egészében az MC fizeti a vasúti tarifát.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4 €/t felett 50 % MC – 50% termelői költségviselés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1 €/t költségtérítés a felfuvarozásra és berakodásra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52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133" y="1268527"/>
            <a:ext cx="9217025" cy="493766"/>
          </a:xfrm>
        </p:spPr>
        <p:txBody>
          <a:bodyPr/>
          <a:lstStyle/>
          <a:p>
            <a:r>
              <a:rPr lang="hu-HU" sz="1800" b="1" i="0" dirty="0" smtClean="0"/>
              <a:t>Új répaátvételi szabályok 2019-től, </a:t>
            </a:r>
            <a:r>
              <a:rPr lang="hu-HU" sz="1800" b="1" i="0" dirty="0"/>
              <a:t>A Magyar Cukor Zrt. javaslata a Szakmaközi Egyezmény tárgyalása során: </a:t>
            </a:r>
            <a:br>
              <a:rPr lang="hu-HU" sz="1800" b="1" i="0" dirty="0"/>
            </a:br>
            <a:endParaRPr lang="de-AT" sz="1800" b="1" i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1350" y="1883884"/>
            <a:ext cx="9694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r>
              <a:rPr lang="hu-HU" b="1" i="1" dirty="0"/>
              <a:t> </a:t>
            </a:r>
            <a:r>
              <a:rPr lang="da-DK" b="1" i="1" dirty="0"/>
              <a:t>A nettó tömeg és a cukortartalom meghatározása, a pépkészítés metodikája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cukorrépa mennyiségi és minőségi átvétele a teljesítés helyén, azaz a Magyar Cukor Zrt. Kaposvári Cukorgyárában az MSZ 17045: 2002 Szabvány szerint történik, kivéve az alábbi pontokat:  </a:t>
            </a:r>
          </a:p>
          <a:p>
            <a:r>
              <a:rPr lang="hu-HU" dirty="0"/>
              <a:t> </a:t>
            </a:r>
          </a:p>
          <a:p>
            <a:r>
              <a:rPr lang="hu-HU" i="1" dirty="0"/>
              <a:t>A cukortartalom meghatározása céljából vett mintát a cukorrépa fejtől meg kell tisztítani és el kell távolítani belőle a 20 dkg-nál kisebb súlyú répatörmeléket, valamint a teljes keresztmetszetében rohadt répatesteket.  </a:t>
            </a:r>
            <a:endParaRPr lang="hu-HU" dirty="0"/>
          </a:p>
          <a:p>
            <a:r>
              <a:rPr lang="hu-HU" i="1" dirty="0"/>
              <a:t> </a:t>
            </a:r>
            <a:endParaRPr lang="hu-HU" dirty="0"/>
          </a:p>
          <a:p>
            <a:r>
              <a:rPr lang="da-DK" dirty="0"/>
              <a:t>A cukortartalom meghatározása a szabvány előírásai szerint, polarimetrikus módszerrel történik.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6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133" y="1268527"/>
            <a:ext cx="9217025" cy="493766"/>
          </a:xfrm>
        </p:spPr>
        <p:txBody>
          <a:bodyPr/>
          <a:lstStyle/>
          <a:p>
            <a:r>
              <a:rPr lang="hu-HU" sz="1800" b="1" i="0" dirty="0" smtClean="0"/>
              <a:t>Új répaátvételi szabályok 2019-től, </a:t>
            </a:r>
            <a:r>
              <a:rPr lang="hu-HU" sz="1800" b="1" i="0" dirty="0"/>
              <a:t>A Magyar Cukor Zrt. javaslata a Szakmaközi Egyezmény tárgyalása során: </a:t>
            </a:r>
            <a:br>
              <a:rPr lang="hu-HU" sz="1800" b="1" i="0" dirty="0"/>
            </a:br>
            <a:endParaRPr lang="de-AT" sz="1800" b="1" i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1350" y="1883884"/>
            <a:ext cx="9694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r>
              <a:rPr lang="hu-HU" b="1" i="1" dirty="0"/>
              <a:t> </a:t>
            </a:r>
            <a:r>
              <a:rPr lang="da-DK" b="1" i="1" dirty="0"/>
              <a:t>Az átvételi folyamat ellenőrzése</a:t>
            </a:r>
            <a:endParaRPr lang="hu-HU" dirty="0"/>
          </a:p>
          <a:p>
            <a:r>
              <a:rPr lang="da-DK" dirty="0"/>
              <a:t> </a:t>
            </a:r>
            <a:endParaRPr lang="hu-HU" dirty="0"/>
          </a:p>
          <a:p>
            <a:r>
              <a:rPr lang="da-DK" dirty="0"/>
              <a:t>A cukorrépa-termesztő vagy megbízottja a feldolgozási időszak alatt folyamatosan részt vehet az átvételi folyamat ellenőrzésében. </a:t>
            </a:r>
            <a:endParaRPr lang="hu-HU" dirty="0"/>
          </a:p>
          <a:p>
            <a:endParaRPr lang="hu-HU" i="1" dirty="0" smtClean="0"/>
          </a:p>
          <a:p>
            <a:r>
              <a:rPr lang="da-DK" i="1" dirty="0" smtClean="0"/>
              <a:t>Az </a:t>
            </a:r>
            <a:r>
              <a:rPr lang="da-DK" i="1" dirty="0"/>
              <a:t>átlagosnál lényegesen magasabb szennyezettségű vagy alacsonyabb cukortartalmú minta esetén a Magyar Cukor Zrt. átvevője és a CTOSZ átadója (amennyiben jelen van) együtt ellenjegyzik a mérési eredményeket, a mintáról pedig fényképet készítenek. Az átlagtól lényegesen eltérő cukortartalom esetén, a CTOSZ átadója kérésére a kontroll mintából ismételt cukortartalom mérésre kerül sor.  </a:t>
            </a: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65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8133" y="1268527"/>
            <a:ext cx="9217025" cy="493766"/>
          </a:xfrm>
        </p:spPr>
        <p:txBody>
          <a:bodyPr/>
          <a:lstStyle/>
          <a:p>
            <a:r>
              <a:rPr lang="hu-HU" sz="1800" b="1" i="0" dirty="0" smtClean="0"/>
              <a:t>Új répaátvételi szabályok 2019-től, </a:t>
            </a:r>
            <a:r>
              <a:rPr lang="hu-HU" sz="1800" b="1" i="0" dirty="0"/>
              <a:t>A Magyar Cukor Zrt. javaslata a Szakmaközi Egyezmény tárgyalása során: </a:t>
            </a:r>
            <a:br>
              <a:rPr lang="hu-HU" sz="1800" b="1" i="0" dirty="0"/>
            </a:br>
            <a:endParaRPr lang="de-AT" sz="1800" b="1" i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881350" y="1883884"/>
            <a:ext cx="96948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r>
              <a:rPr lang="da-DK" dirty="0"/>
              <a:t>A CTOSZ és a Magyar Cukor Zrt. jogosult közösen megbízni egy független szakmai szervezetet, a Répaátvételi Ellenőrző Bizottságot az átvétel szabványosságának és szabályosságának ellenőrzésével.</a:t>
            </a:r>
            <a:endParaRPr lang="hu-HU" dirty="0"/>
          </a:p>
          <a:p>
            <a:r>
              <a:rPr lang="da-DK" i="1" dirty="0"/>
              <a:t> </a:t>
            </a:r>
            <a:endParaRPr lang="hu-HU" dirty="0"/>
          </a:p>
          <a:p>
            <a:r>
              <a:rPr lang="da-DK" i="1" dirty="0"/>
              <a:t>A Magyar Cukor Zrt. kötelezettséget vállal arra, hogy a CTOSZ által évente kijelölt személyek részére a cukorgyár területére a kampány idejére belépőkártyát biztosít és bejutásukat és az átvételi folyamat ellenőrzését előzetes bejelentés nélkül bármikor lehetővé teszi. </a:t>
            </a:r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3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878" y="826547"/>
            <a:ext cx="9217025" cy="493766"/>
          </a:xfrm>
        </p:spPr>
        <p:txBody>
          <a:bodyPr/>
          <a:lstStyle/>
          <a:p>
            <a:r>
              <a:rPr lang="sk-SK" sz="2000" dirty="0" smtClean="0"/>
              <a:t>Témák</a:t>
            </a:r>
            <a:endParaRPr lang="de-AT" sz="2000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3209" y="2006485"/>
            <a:ext cx="746576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2018/19 évi cukorrépa végelszámolása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2019/20 évi cukorrépa kampány várható menetrendje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2020/21 évi cukorrépa termékértékesítési szerződés feltételei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Szakmaközi Egyezmény elfogadása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hu-HU" altLang="hu-HU" sz="2000" dirty="0" smtClean="0">
                <a:solidFill>
                  <a:srgbClr val="000000"/>
                </a:solidFill>
              </a:rPr>
              <a:t>Egyebek</a:t>
            </a:r>
            <a:endParaRPr kumimoji="0" lang="hu-HU" alt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7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8878" y="826547"/>
            <a:ext cx="9217025" cy="493766"/>
          </a:xfrm>
        </p:spPr>
        <p:txBody>
          <a:bodyPr/>
          <a:lstStyle/>
          <a:p>
            <a:r>
              <a:rPr lang="sk-SK" sz="2000" i="0" dirty="0" smtClean="0"/>
              <a:t>A Magyar Cukor Zrt.  gazdálkodási adatai</a:t>
            </a:r>
            <a:endParaRPr lang="de-AT" sz="2000" i="0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1733550"/>
            <a:ext cx="1060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dirty="0"/>
          </a:p>
          <a:p>
            <a:pPr lvl="0"/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954" y="1422848"/>
            <a:ext cx="8008303" cy="471232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39942" y="1744804"/>
            <a:ext cx="29761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/>
              <a:t>2018/19 tény:</a:t>
            </a:r>
          </a:p>
          <a:p>
            <a:endParaRPr lang="hu-HU" dirty="0"/>
          </a:p>
          <a:p>
            <a:r>
              <a:rPr lang="hu-HU" dirty="0" smtClean="0"/>
              <a:t>Éves </a:t>
            </a:r>
            <a:r>
              <a:rPr lang="hu-HU" dirty="0"/>
              <a:t>nettó árbevétel:                    21.188.154 ezer Ft,</a:t>
            </a:r>
          </a:p>
          <a:p>
            <a:endParaRPr lang="hu-HU" dirty="0" smtClean="0"/>
          </a:p>
          <a:p>
            <a:r>
              <a:rPr lang="hu-HU" b="1" dirty="0" smtClean="0"/>
              <a:t>Adózás </a:t>
            </a:r>
            <a:r>
              <a:rPr lang="hu-HU" b="1" dirty="0"/>
              <a:t>utáni eredmény:               -2.845.659 ezer Ft</a:t>
            </a:r>
            <a:r>
              <a:rPr lang="hu-HU" b="1" dirty="0" smtClean="0"/>
              <a:t>.</a:t>
            </a:r>
          </a:p>
          <a:p>
            <a:endParaRPr lang="hu-HU" dirty="0"/>
          </a:p>
          <a:p>
            <a:r>
              <a:rPr lang="hu-HU" b="1" u="sng" dirty="0" smtClean="0"/>
              <a:t>2019/2020 terv</a:t>
            </a:r>
          </a:p>
          <a:p>
            <a:endParaRPr lang="hu-HU" b="1" dirty="0"/>
          </a:p>
          <a:p>
            <a:r>
              <a:rPr lang="hu-HU" dirty="0" smtClean="0"/>
              <a:t>Éves nettó </a:t>
            </a:r>
            <a:r>
              <a:rPr lang="hu-HU" dirty="0"/>
              <a:t>árbevétel: </a:t>
            </a:r>
            <a:r>
              <a:rPr lang="hu-HU" dirty="0" smtClean="0"/>
              <a:t>23.877.447 ezer Ft,</a:t>
            </a:r>
            <a:endParaRPr lang="hu-HU" dirty="0"/>
          </a:p>
          <a:p>
            <a:endParaRPr lang="hu-HU" dirty="0" smtClean="0"/>
          </a:p>
          <a:p>
            <a:r>
              <a:rPr lang="hu-HU" b="1" dirty="0" smtClean="0"/>
              <a:t>Adózás </a:t>
            </a:r>
            <a:r>
              <a:rPr lang="hu-HU" b="1" dirty="0"/>
              <a:t>utáni </a:t>
            </a:r>
            <a:r>
              <a:rPr lang="hu-HU" b="1" dirty="0" smtClean="0"/>
              <a:t>eredmény: - 2.045.412 ezer Ft.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044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6030" y="1311418"/>
            <a:ext cx="9217025" cy="574527"/>
          </a:xfrm>
        </p:spPr>
        <p:txBody>
          <a:bodyPr/>
          <a:lstStyle/>
          <a:p>
            <a:r>
              <a:rPr lang="sk-SK" sz="2400" dirty="0" smtClean="0"/>
              <a:t>A Magyar Cukor Zrt. 2018/19. évi cukorrépa logisztikai költségei</a:t>
            </a:r>
            <a:br>
              <a:rPr lang="sk-SK" sz="2400" dirty="0" smtClean="0"/>
            </a:br>
            <a:r>
              <a:rPr lang="sk-SK" sz="2400" dirty="0" smtClean="0"/>
              <a:t> </a:t>
            </a:r>
            <a:endParaRPr lang="de-AT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1733550"/>
            <a:ext cx="1060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dirty="0"/>
          </a:p>
          <a:p>
            <a:pPr lvl="0"/>
            <a:endParaRPr lang="hu-HU" dirty="0" smtClean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495465"/>
              </p:ext>
            </p:extLst>
          </p:nvPr>
        </p:nvGraphicFramePr>
        <p:xfrm>
          <a:off x="714840" y="2498725"/>
          <a:ext cx="10078642" cy="237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unkalap" r:id="rId4" imgW="7896085" imgH="1857232" progId="Excel.Sheet.12">
                  <p:embed/>
                </p:oleObj>
              </mc:Choice>
              <mc:Fallback>
                <p:oleObj name="Munkalap" r:id="rId4" imgW="7896085" imgH="18572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840" y="2498725"/>
                        <a:ext cx="10078642" cy="237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1760" y="1037482"/>
            <a:ext cx="9217025" cy="493766"/>
          </a:xfrm>
        </p:spPr>
        <p:txBody>
          <a:bodyPr/>
          <a:lstStyle/>
          <a:p>
            <a:r>
              <a:rPr lang="hu-HU" sz="2400" dirty="0" smtClean="0"/>
              <a:t>Az Agrana ajánlata a 2018/19 évi záróelszámolásban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468" y="2302525"/>
            <a:ext cx="9694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Megegyezés esetén a 2020. (+ 2021.) évi szerződés kibocsátása október előtt. (augusztus-szeptember).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2018/19 évi záróelszámolás és kifizetés azonnal a szerződéskötést követően (átlagban + 0,64 €/t)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Azoknak, akik aláírják a 2020. évi szerződést és legalább a 2018 és 2019 évi átlagos cukorrépaterületüket elvetik </a:t>
            </a:r>
            <a:r>
              <a:rPr lang="hu-HU" b="1" dirty="0" smtClean="0"/>
              <a:t>2 €/t „nyersanyag biztosítási bónusz” a 2018 évi 16%-</a:t>
            </a:r>
            <a:r>
              <a:rPr lang="hu-HU" b="1" dirty="0" err="1" smtClean="0"/>
              <a:t>os</a:t>
            </a:r>
            <a:r>
              <a:rPr lang="hu-HU" b="1" dirty="0" smtClean="0"/>
              <a:t> cukorrépára vetítve.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7752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1760" y="1037482"/>
            <a:ext cx="9217025" cy="493766"/>
          </a:xfrm>
        </p:spPr>
        <p:txBody>
          <a:bodyPr/>
          <a:lstStyle/>
          <a:p>
            <a:r>
              <a:rPr lang="hu-HU" sz="2400" dirty="0" smtClean="0"/>
              <a:t>A 2019. évi feldolgozási időszak várható paraméterei</a:t>
            </a:r>
            <a:endParaRPr lang="de-AT" sz="2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2519299" y="521775"/>
            <a:ext cx="9217025" cy="290513"/>
          </a:xfrm>
        </p:spPr>
        <p:txBody>
          <a:bodyPr/>
          <a:lstStyle/>
          <a:p>
            <a:r>
              <a:rPr lang="sk-SK" dirty="0" err="1" smtClean="0"/>
              <a:t>Magyar</a:t>
            </a:r>
            <a:r>
              <a:rPr lang="sk-SK" dirty="0" smtClean="0"/>
              <a:t> cukor </a:t>
            </a:r>
            <a:r>
              <a:rPr lang="sk-SK" dirty="0" err="1" smtClean="0"/>
              <a:t>zrt</a:t>
            </a:r>
            <a:endParaRPr lang="de-AT" dirty="0"/>
          </a:p>
        </p:txBody>
      </p:sp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468" y="2302525"/>
            <a:ext cx="9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87613"/>
              </p:ext>
            </p:extLst>
          </p:nvPr>
        </p:nvGraphicFramePr>
        <p:xfrm>
          <a:off x="2070116" y="1756442"/>
          <a:ext cx="804862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Munkalap" r:id="rId4" imgW="8048718" imgH="2333625" progId="Excel.Sheet.12">
                  <p:embed/>
                </p:oleObj>
              </mc:Choice>
              <mc:Fallback>
                <p:oleObj name="Munkalap" r:id="rId4" imgW="8048718" imgH="2333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0116" y="1756442"/>
                        <a:ext cx="8048625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288973" y="4549966"/>
            <a:ext cx="982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Összes cukorrépa mennyiség:  	730 – 800.000 tonna.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Kampány várható hossza: 	100 – 110 nap.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Kampány várható kezdete: 	2019. szeptember 20-25.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4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1733550"/>
            <a:ext cx="1060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hu-HU" dirty="0"/>
          </a:p>
          <a:p>
            <a:pPr lvl="0"/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6" y="67337"/>
            <a:ext cx="9452109" cy="64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9" y="140112"/>
            <a:ext cx="9452472" cy="63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77303" y="1598682"/>
            <a:ext cx="1068422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 smtClean="0"/>
          </a:p>
          <a:p>
            <a:pPr algn="just"/>
            <a:endParaRPr lang="sk-SK" sz="1100" dirty="0"/>
          </a:p>
          <a:p>
            <a:pPr algn="just"/>
            <a:endParaRPr lang="sk-SK" sz="11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4" y="2127066"/>
            <a:ext cx="1098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/>
          </a:p>
          <a:p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8468" y="2302525"/>
            <a:ext cx="9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607617" y="971114"/>
            <a:ext cx="8160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Változások az Agrana csoport  értékesítési szervezetében</a:t>
            </a:r>
          </a:p>
          <a:p>
            <a:r>
              <a:rPr lang="hu-HU" sz="2000" dirty="0" smtClean="0"/>
              <a:t>2019. október 1-től.</a:t>
            </a:r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7" y="1679000"/>
            <a:ext cx="10627818" cy="426857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00074" y="4549966"/>
            <a:ext cx="10402211" cy="46270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50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GRANA">
      <a:dk1>
        <a:srgbClr val="505050"/>
      </a:dk1>
      <a:lt1>
        <a:sysClr val="window" lastClr="FFFFFF"/>
      </a:lt1>
      <a:dk2>
        <a:srgbClr val="505050"/>
      </a:dk2>
      <a:lt2>
        <a:srgbClr val="B2B2B2"/>
      </a:lt2>
      <a:accent1>
        <a:srgbClr val="C81E3C"/>
      </a:accent1>
      <a:accent2>
        <a:srgbClr val="8DC0DF"/>
      </a:accent2>
      <a:accent3>
        <a:srgbClr val="F6B511"/>
      </a:accent3>
      <a:accent4>
        <a:srgbClr val="787878"/>
      </a:accent4>
      <a:accent5>
        <a:srgbClr val="6EC487"/>
      </a:accent5>
      <a:accent6>
        <a:srgbClr val="86AFC6"/>
      </a:accent6>
      <a:hlink>
        <a:srgbClr val="B2B2B2"/>
      </a:hlink>
      <a:folHlink>
        <a:srgbClr val="505050"/>
      </a:folHlink>
    </a:clrScheme>
    <a:fontScheme name="AGRA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RANA_PowerPoint-Folienmaster_EN_16zu9.pptx" id="{8B5CD806-BBC2-4490-935E-7695CBACE44F}" vid="{E43DE9A1-6D82-4302-ACD0-09516ED1E4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5626</TotalTime>
  <Words>512</Words>
  <Application>Microsoft Office PowerPoint</Application>
  <PresentationFormat>Szélesvásznú</PresentationFormat>
  <Paragraphs>331</Paragraphs>
  <Slides>14</Slides>
  <Notes>14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Blank</vt:lpstr>
      <vt:lpstr>Munkalap</vt:lpstr>
      <vt:lpstr>Magyar Cukor Zrt. – CTOSZ megbeszélés, 2019. július 30. </vt:lpstr>
      <vt:lpstr>Témák</vt:lpstr>
      <vt:lpstr>A Magyar Cukor Zrt.  gazdálkodási adatai</vt:lpstr>
      <vt:lpstr>A Magyar Cukor Zrt. 2018/19. évi cukorrépa logisztikai költségei  </vt:lpstr>
      <vt:lpstr>Az Agrana ajánlata a 2018/19 évi záróelszámolásban</vt:lpstr>
      <vt:lpstr>A 2019. évi feldolgozási időszak várható paraméterei</vt:lpstr>
      <vt:lpstr>PowerPoint bemutató</vt:lpstr>
      <vt:lpstr>PowerPoint bemutató</vt:lpstr>
      <vt:lpstr>PowerPoint bemutató</vt:lpstr>
      <vt:lpstr>Az Agrana ajánlata a 2020 – 2021 évekre</vt:lpstr>
      <vt:lpstr>A fuvarköltségek megosztásának módja 2020. évtől</vt:lpstr>
      <vt:lpstr>Új répaátvételi szabályok 2019-től, A Magyar Cukor Zrt. javaslata a Szakmaközi Egyezmény tárgyalása során:  </vt:lpstr>
      <vt:lpstr>Új répaátvételi szabályok 2019-től, A Magyar Cukor Zrt. javaslata a Szakmaközi Egyezmény tárgyalása során:  </vt:lpstr>
      <vt:lpstr>Új répaátvételi szabályok 2019-től, A Magyar Cukor Zrt. javaslata a Szakmaközi Egyezmény tárgyalása során:  </vt:lpstr>
    </vt:vector>
  </TitlesOfParts>
  <Company>AGRANA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Location, date</dc:title>
  <dc:creator>Viera RAJNIAKOVA</dc:creator>
  <cp:lastModifiedBy>Istvan</cp:lastModifiedBy>
  <cp:revision>408</cp:revision>
  <cp:lastPrinted>2016-03-18T14:16:34Z</cp:lastPrinted>
  <dcterms:created xsi:type="dcterms:W3CDTF">2015-07-06T11:25:39Z</dcterms:created>
  <dcterms:modified xsi:type="dcterms:W3CDTF">2019-07-31T13:07:09Z</dcterms:modified>
</cp:coreProperties>
</file>